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60" r:id="rId1"/>
    <p:sldMasterId id="2147483761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7166"/>
    <p:restoredTop sz="92951"/>
  </p:normalViewPr>
  <p:slideViewPr>
    <p:cSldViewPr>
      <p:cViewPr>
        <p:scale>
          <a:sx n="90" d="100"/>
          <a:sy n="90" d="100"/>
        </p:scale>
        <p:origin x="-84" y="-117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presProps" Target="presProps.xml"  /><Relationship Id="rId2" Type="http://schemas.openxmlformats.org/officeDocument/2006/relationships/slideMaster" Target="slideMasters/slideMaster2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notesMaster" Target="notesMasters/notes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ru-RU" altLang="en-US"/>
              <a:t/>
            </a:r>
            <a:endParaRPr lang="ru-RU" alt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275EF41-4F41-4ACD-835C-EA72F2CD3F66}" type="datetime1">
              <a:rPr lang="ru-RU"/>
              <a:pPr lvl="0">
                <a:defRPr/>
              </a:pPr>
              <a:t>02-07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ru-RU"/>
              <a:t>Образец текста</a:t>
            </a:r>
            <a:endParaRPr lang="ru-RU"/>
          </a:p>
          <a:p>
            <a:pPr lvl="1">
              <a:defRPr/>
            </a:pPr>
            <a:r>
              <a:rPr lang="ru-RU"/>
              <a:t>Второй уровень</a:t>
            </a:r>
            <a:endParaRPr lang="ru-RU"/>
          </a:p>
          <a:p>
            <a:pPr lvl="2">
              <a:defRPr/>
            </a:pPr>
            <a:r>
              <a:rPr lang="ru-RU"/>
              <a:t>Третий уровень</a:t>
            </a:r>
            <a:endParaRPr lang="ru-RU"/>
          </a:p>
          <a:p>
            <a:pPr lvl="3">
              <a:defRPr/>
            </a:pPr>
            <a:r>
              <a:rPr lang="ru-RU"/>
              <a:t>Четвертый уровень</a:t>
            </a:r>
            <a:endParaRPr lang="ru-RU"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ru-RU" altLang="en-US"/>
              <a:t/>
            </a:r>
            <a:endParaRPr lang="ru-RU" alt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C4090BF-6D76-4BCC-9757-A7D17B41599F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44546A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14" Type="http://schemas.openxmlformats.org/officeDocument/2006/relationships/image" Target="../media/image1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14" Type="http://schemas.openxmlformats.org/officeDocument/2006/relationships/image" Target="../media/image2.png"  /><Relationship Id="rId15" Type="http://schemas.openxmlformats.org/officeDocument/2006/relationships/image" Target="../media/image3.png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6"/>
          <p:cNvPicPr/>
          <p:nvPr/>
        </p:nvPicPr>
        <p:blipFill>
          <a:blip r:embed="rId14"/>
          <a:stretch/>
        </p:blipFill>
        <p:spPr>
          <a:xfrm>
            <a:off x="0" y="4380840"/>
            <a:ext cx="6482880" cy="2476800"/>
          </a:xfrm>
          <a:prstGeom prst="rect">
            <a:avLst/>
          </a:prstGeom>
          <a:ln w="0">
            <a:noFill/>
          </a:ln>
        </p:spPr>
      </p:pic>
      <p:pic>
        <p:nvPicPr>
          <p:cNvPr id="13" name="Рисунок 8"/>
          <p:cNvPicPr/>
          <p:nvPr/>
        </p:nvPicPr>
        <p:blipFill>
          <a:blip r:embed="rId14"/>
          <a:stretch/>
        </p:blipFill>
        <p:spPr>
          <a:xfrm rot="10800000">
            <a:off x="5709240" y="0"/>
            <a:ext cx="6482880" cy="2476800"/>
          </a:xfrm>
          <a:prstGeom prst="rect">
            <a:avLst/>
          </a:prstGeom>
          <a:ln w="0">
            <a:noFill/>
          </a:ln>
        </p:spPr>
      </p:pic>
      <p:grpSp>
        <p:nvGrpSpPr>
          <p:cNvPr id="2" name="Группа 9"/>
          <p:cNvGrpSpPr/>
          <p:nvPr/>
        </p:nvGrpSpPr>
        <p:grpSpPr>
          <a:xfrm>
            <a:off x="226800" y="256320"/>
            <a:ext cx="563040" cy="130320"/>
            <a:chOff x="226800" y="256320"/>
            <a:chExt cx="563040" cy="130320"/>
          </a:xfrm>
        </p:grpSpPr>
        <p:sp>
          <p:nvSpPr>
            <p:cNvPr id="3" name="Овал 10"/>
            <p:cNvSpPr/>
            <p:nvPr/>
          </p:nvSpPr>
          <p:spPr>
            <a:xfrm rot="5400000">
              <a:off x="65952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" name="Овал 11"/>
            <p:cNvSpPr/>
            <p:nvPr/>
          </p:nvSpPr>
          <p:spPr>
            <a:xfrm rot="5400000">
              <a:off x="433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" name="Овал 13"/>
            <p:cNvSpPr/>
            <p:nvPr/>
          </p:nvSpPr>
          <p:spPr>
            <a:xfrm rot="5400000">
              <a:off x="226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" name="Группа 14"/>
          <p:cNvGrpSpPr/>
          <p:nvPr/>
        </p:nvGrpSpPr>
        <p:grpSpPr>
          <a:xfrm>
            <a:off x="1014480" y="256320"/>
            <a:ext cx="562680" cy="130320"/>
            <a:chOff x="1014480" y="256320"/>
            <a:chExt cx="562680" cy="130320"/>
          </a:xfrm>
        </p:grpSpPr>
        <p:sp>
          <p:nvSpPr>
            <p:cNvPr id="7" name="Овал 15"/>
            <p:cNvSpPr/>
            <p:nvPr/>
          </p:nvSpPr>
          <p:spPr>
            <a:xfrm rot="5400000">
              <a:off x="144684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" name="Овал 18"/>
            <p:cNvSpPr/>
            <p:nvPr/>
          </p:nvSpPr>
          <p:spPr>
            <a:xfrm rot="5400000">
              <a:off x="1221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Овал 19"/>
            <p:cNvSpPr/>
            <p:nvPr/>
          </p:nvSpPr>
          <p:spPr>
            <a:xfrm rot="5400000">
              <a:off x="1014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Click to edit the title text format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44546A"/>
                </a:solidFill>
                <a:latin typeface="SamsungOne 450C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Группа 21"/>
          <p:cNvGrpSpPr/>
          <p:nvPr/>
        </p:nvGrpSpPr>
        <p:grpSpPr>
          <a:xfrm>
            <a:off x="0" y="0"/>
            <a:ext cx="1670400" cy="6858000"/>
            <a:chOff x="0" y="0"/>
            <a:chExt cx="1670400" cy="6858000"/>
          </a:xfrm>
        </p:grpSpPr>
        <p:pic>
          <p:nvPicPr>
            <p:cNvPr id="49" name="Рисунок 22"/>
            <p:cNvPicPr/>
            <p:nvPr/>
          </p:nvPicPr>
          <p:blipFill>
            <a:blip r:embed="rId14"/>
            <a:stretch/>
          </p:blipFill>
          <p:spPr>
            <a:xfrm rot="5400000">
              <a:off x="-786600" y="786600"/>
              <a:ext cx="3237480" cy="166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" name="Рисунок 23"/>
            <p:cNvPicPr/>
            <p:nvPr/>
          </p:nvPicPr>
          <p:blipFill>
            <a:blip r:embed="rId15"/>
            <a:srcRect b="-2769"/>
            <a:stretch/>
          </p:blipFill>
          <p:spPr>
            <a:xfrm rot="16200000">
              <a:off x="-783360" y="4403880"/>
              <a:ext cx="3237480" cy="16704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51" name="Рисунок 25"/>
          <p:cNvPicPr/>
          <p:nvPr/>
        </p:nvPicPr>
        <p:blipFill>
          <a:blip r:embed="rId14"/>
          <a:stretch/>
        </p:blipFill>
        <p:spPr>
          <a:xfrm rot="16200000">
            <a:off x="9738360" y="4407480"/>
            <a:ext cx="3237480" cy="1663560"/>
          </a:xfrm>
          <a:prstGeom prst="rect">
            <a:avLst/>
          </a:prstGeom>
          <a:ln w="0">
            <a:noFill/>
          </a:ln>
        </p:spPr>
      </p:pic>
      <p:grpSp>
        <p:nvGrpSpPr>
          <p:cNvPr id="52" name="Группа 24"/>
          <p:cNvGrpSpPr/>
          <p:nvPr/>
        </p:nvGrpSpPr>
        <p:grpSpPr>
          <a:xfrm>
            <a:off x="11621160" y="2572920"/>
            <a:ext cx="570240" cy="1711800"/>
            <a:chOff x="11621160" y="2572920"/>
            <a:chExt cx="570240" cy="1711800"/>
          </a:xfrm>
        </p:grpSpPr>
        <p:sp>
          <p:nvSpPr>
            <p:cNvPr id="53" name="Ромб 26"/>
            <p:cNvSpPr/>
            <p:nvPr/>
          </p:nvSpPr>
          <p:spPr>
            <a:xfrm>
              <a:off x="11621160" y="2572920"/>
              <a:ext cx="570240" cy="570240"/>
            </a:xfrm>
            <a:prstGeom prst="diamond">
              <a:avLst/>
            </a:prstGeom>
            <a:gradFill rotWithShape="0">
              <a:gsLst>
                <a:gs pos="0">
                  <a:srgbClr val="7030A0"/>
                </a:gs>
                <a:gs pos="50000">
                  <a:srgbClr val="7030A0"/>
                </a:gs>
                <a:gs pos="100000">
                  <a:srgbClr val="7030A0"/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" name="Ромб 27"/>
            <p:cNvSpPr/>
            <p:nvPr/>
          </p:nvSpPr>
          <p:spPr>
            <a:xfrm>
              <a:off x="11621160" y="3143520"/>
              <a:ext cx="570240" cy="570240"/>
            </a:xfrm>
            <a:prstGeom prst="diamond">
              <a:avLst/>
            </a:prstGeom>
            <a:gradFill rotWithShape="0">
              <a:gsLst>
                <a:gs pos="0">
                  <a:srgbClr val="7030A0"/>
                </a:gs>
                <a:gs pos="50000">
                  <a:srgbClr val="7030A0"/>
                </a:gs>
                <a:gs pos="100000">
                  <a:srgbClr val="7030A0"/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" name="Ромб 28"/>
            <p:cNvSpPr/>
            <p:nvPr/>
          </p:nvSpPr>
          <p:spPr>
            <a:xfrm>
              <a:off x="11621160" y="3714480"/>
              <a:ext cx="570240" cy="570240"/>
            </a:xfrm>
            <a:prstGeom prst="diamond">
              <a:avLst/>
            </a:prstGeom>
            <a:gradFill rotWithShape="0">
              <a:gsLst>
                <a:gs pos="0">
                  <a:srgbClr val="7030A0"/>
                </a:gs>
                <a:gs pos="50000">
                  <a:srgbClr val="7030A0"/>
                </a:gs>
                <a:gs pos="100000">
                  <a:srgbClr val="7030A0"/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6" name="Прямоугольник 29"/>
          <p:cNvSpPr/>
          <p:nvPr/>
        </p:nvSpPr>
        <p:spPr>
          <a:xfrm>
            <a:off x="0" y="0"/>
            <a:ext cx="12191760" cy="2282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49052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  <a:buNone/>
            </a:pPr>
            <a:r>
              <a:rPr lang="ru-RU" sz="3200" b="0" strike="noStrike" spc="-1">
                <a:solidFill>
                  <a:srgbClr val="44546A"/>
                </a:solidFill>
                <a:latin typeface="SamsungOne 800C"/>
              </a:rPr>
              <a:t>Образец заголовка</a:t>
            </a:r>
            <a:endParaRPr lang="ru-RU" sz="32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44546A"/>
                </a:solidFill>
                <a:latin typeface="SamsungOne 450C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Relationship Id="rId3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Relationship Id="rId3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Relationship Id="rId3" Type="http://schemas.openxmlformats.org/officeDocument/2006/relationships/image" Target="../media/image20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Relationship Id="rId3" Type="http://schemas.openxmlformats.org/officeDocument/2006/relationships/image" Target="../media/image21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Relationship Id="rId3" Type="http://schemas.openxmlformats.org/officeDocument/2006/relationships/image" Target="../media/image7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8.png"  /><Relationship Id="rId3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9.jpeg"  /><Relationship Id="rId3" Type="http://schemas.openxmlformats.org/officeDocument/2006/relationships/image" Target="../media/image10.jpeg"  /><Relationship Id="rId4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1.png"  /><Relationship Id="rId3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2.jpeg"  /><Relationship Id="rId3" Type="http://schemas.openxmlformats.org/officeDocument/2006/relationships/image" Target="../media/image4.png"  /><Relationship Id="rId4" Type="http://schemas.openxmlformats.org/officeDocument/2006/relationships/image" Target="../media/image13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Прямоугольник 2"/>
          <p:cNvSpPr/>
          <p:nvPr/>
        </p:nvSpPr>
        <p:spPr>
          <a:xfrm>
            <a:off x="3048120" y="2774406"/>
            <a:ext cx="6095520" cy="19187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  <a:buNone/>
              <a:defRPr/>
            </a:pPr>
            <a:r>
              <a:rPr lang="ru-RU" sz="2400" b="0" strike="noStrike" spc="-1">
                <a:solidFill>
                  <a:srgbClr val="181717"/>
                </a:solidFill>
                <a:latin typeface="SamsungOne 800C"/>
              </a:rPr>
              <a:t>IT Академия Samsung,</a:t>
            </a:r>
            <a:br>
              <a:rPr lang="ru-RU" sz="2400" b="0" strike="noStrike" spc="-1">
                <a:solidFill>
                  <a:srgbClr val="181717"/>
                </a:solidFill>
                <a:latin typeface="SamsungOne 800C"/>
              </a:rPr>
            </a:br>
            <a:r>
              <a:rPr lang="ru-RU" sz="2400" b="0" strike="noStrike" spc="-1">
                <a:solidFill>
                  <a:srgbClr val="181717"/>
                </a:solidFill>
                <a:latin typeface="SamsungOne 800C"/>
              </a:rPr>
              <a:t>трек «Интернет вещей», проект</a:t>
            </a:r>
            <a:endParaRPr lang="ru-RU" sz="2400" b="0" strike="noStrike" spc="-1">
              <a:solidFill>
                <a:srgbClr val="181717"/>
              </a:solidFill>
              <a:latin typeface="SamsungOne 800C"/>
            </a:endParaRPr>
          </a:p>
          <a:p>
            <a:pPr algn="ctr">
              <a:lnSpc>
                <a:spcPct val="100000"/>
              </a:lnSpc>
              <a:buNone/>
              <a:defRPr/>
            </a:pPr>
            <a:endParaRPr lang="en-US" sz="2400" b="0" strike="noStrike" spc="-1">
              <a:latin typeface="Arial"/>
            </a:endParaRPr>
          </a:p>
          <a:p>
            <a:pPr algn="ctr">
              <a:defRPr/>
            </a:pPr>
            <a:r>
              <a:rPr lang="ru-RU" altLang="en-US" sz="2400" b="1">
                <a:solidFill>
                  <a:schemeClr val="tx1"/>
                </a:solidFill>
                <a:latin typeface="Century Gothic"/>
              </a:rPr>
              <a:t>Миостимулятор как элемент умной сети больницы</a:t>
            </a:r>
            <a:endParaRPr lang="ru-RU" altLang="en-US" sz="2400" b="1">
              <a:solidFill>
                <a:schemeClr val="tx1"/>
              </a:solidFill>
              <a:latin typeface="Century Gothic"/>
            </a:endParaRPr>
          </a:p>
        </p:txBody>
      </p:sp>
      <p:sp>
        <p:nvSpPr>
          <p:cNvPr id="96" name="Прямоугольник 3"/>
          <p:cNvSpPr/>
          <p:nvPr/>
        </p:nvSpPr>
        <p:spPr>
          <a:xfrm>
            <a:off x="7971118" y="5202720"/>
            <a:ext cx="3044057" cy="131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 anchor="t">
            <a:spAutoFit/>
          </a:bodyPr>
          <a:lstStyle/>
          <a:p>
            <a:pPr>
              <a:lnSpc>
                <a:spcPct val="100000"/>
              </a:lnSpc>
              <a:buNone/>
              <a:defRPr/>
            </a:pPr>
            <a:r>
              <a:rPr lang="ru-RU" sz="1600" b="0" strike="noStrike" spc="-1">
                <a:solidFill>
                  <a:srgbClr val="181717"/>
                </a:solidFill>
                <a:latin typeface="SamsungOne 450C"/>
              </a:rPr>
              <a:t>Автор:</a:t>
            </a:r>
            <a:endParaRPr lang="ru-RU" sz="1600" b="0" strike="noStrike" spc="-1">
              <a:solidFill>
                <a:srgbClr val="181717"/>
              </a:solidFill>
              <a:latin typeface="SamsungOne 450C"/>
            </a:endParaRPr>
          </a:p>
          <a:p>
            <a:pPr>
              <a:lnSpc>
                <a:spcPct val="100000"/>
              </a:lnSpc>
              <a:buNone/>
              <a:defRPr/>
            </a:pPr>
            <a:r>
              <a:rPr lang="ru-RU" sz="1600" b="0" strike="noStrike" spc="-1">
                <a:solidFill>
                  <a:srgbClr val="181717"/>
                </a:solidFill>
                <a:latin typeface="SamsungOne 450C"/>
              </a:rPr>
              <a:t>студент 4 курса, </a:t>
            </a:r>
            <a:r>
              <a:rPr lang="ru-RU" altLang="en-US" sz="1600" b="0" strike="noStrike" spc="-1">
                <a:solidFill>
                  <a:srgbClr val="181717"/>
                </a:solidFill>
                <a:latin typeface="SamsungOne 450C"/>
              </a:rPr>
              <a:t>Петунин</a:t>
            </a:r>
            <a:r>
              <a:rPr lang="ru-RU" sz="1600" b="0" strike="noStrike" spc="-1">
                <a:solidFill>
                  <a:srgbClr val="181717"/>
                </a:solidFill>
                <a:latin typeface="SamsungOne 450C"/>
              </a:rPr>
              <a:t> </a:t>
            </a:r>
            <a:r>
              <a:rPr lang="ru-RU" altLang="en-US" sz="1600" b="0" strike="noStrike" spc="-1">
                <a:solidFill>
                  <a:srgbClr val="181717"/>
                </a:solidFill>
                <a:latin typeface="SamsungOne 450C"/>
              </a:rPr>
              <a:t>Н</a:t>
            </a:r>
            <a:r>
              <a:rPr lang="ru-RU" sz="1600" b="0" strike="noStrike" spc="-1">
                <a:solidFill>
                  <a:srgbClr val="181717"/>
                </a:solidFill>
                <a:latin typeface="SamsungOne 450C"/>
              </a:rPr>
              <a:t>.</a:t>
            </a:r>
            <a:r>
              <a:rPr lang="ru-RU" altLang="en-US" sz="1600" b="0" strike="noStrike" spc="-1">
                <a:solidFill>
                  <a:srgbClr val="181717"/>
                </a:solidFill>
                <a:latin typeface="SamsungOne 450C"/>
              </a:rPr>
              <a:t>М</a:t>
            </a:r>
            <a:r>
              <a:rPr lang="ru-RU" sz="1600" b="0" strike="noStrike" spc="-1">
                <a:solidFill>
                  <a:srgbClr val="181717"/>
                </a:solidFill>
                <a:latin typeface="SamsungOne 450C"/>
              </a:rPr>
              <a:t>.</a:t>
            </a:r>
            <a:endParaRPr lang="ru-RU" sz="1600" b="0" strike="noStrike" spc="-1">
              <a:solidFill>
                <a:srgbClr val="181717"/>
              </a:solidFill>
              <a:latin typeface="SamsungOne 450C"/>
            </a:endParaRPr>
          </a:p>
          <a:p>
            <a:pPr>
              <a:lnSpc>
                <a:spcPct val="100000"/>
              </a:lnSpc>
              <a:buNone/>
              <a:defRPr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defRPr/>
            </a:pPr>
            <a:r>
              <a:rPr lang="ru-RU" sz="1600" b="0" strike="noStrike" spc="-1">
                <a:solidFill>
                  <a:srgbClr val="181717"/>
                </a:solidFill>
                <a:latin typeface="SamsungOne 450C"/>
              </a:rPr>
              <a:t>Преподаватель</a:t>
            </a:r>
            <a:r>
              <a:rPr lang="ru-RU" sz="1600" b="0" spc="-1">
                <a:solidFill>
                  <a:srgbClr val="181717"/>
                </a:solidFill>
                <a:latin typeface="SamsungOne 450C"/>
              </a:rPr>
              <a:t>:</a:t>
            </a:r>
            <a:endParaRPr lang="ru-RU" sz="1600" b="0" spc="-1">
              <a:solidFill>
                <a:srgbClr val="181717"/>
              </a:solidFill>
              <a:latin typeface="SamsungOne 450C"/>
            </a:endParaRPr>
          </a:p>
          <a:p>
            <a:pPr>
              <a:lnSpc>
                <a:spcPct val="100000"/>
              </a:lnSpc>
              <a:buNone/>
              <a:defRPr/>
            </a:pPr>
            <a:r>
              <a:rPr lang="ru-RU" sz="1600" b="0" strike="noStrike" spc="-1">
                <a:solidFill>
                  <a:srgbClr val="181717"/>
                </a:solidFill>
                <a:latin typeface="SamsungOne 450C"/>
              </a:rPr>
              <a:t>к.т.н., доцент, Стрелков Н.О</a:t>
            </a:r>
            <a:r>
              <a:rPr lang="ru-RU" sz="1800" b="0" strike="noStrike" spc="-1">
                <a:solidFill>
                  <a:srgbClr val="181717"/>
                </a:solidFill>
                <a:latin typeface="Times New Roman"/>
              </a:rPr>
              <a:t>.</a:t>
            </a:r>
            <a:r>
              <a:rPr lang="ru-RU" sz="1800" b="0" strike="noStrike" spc="-1">
                <a:solidFill>
                  <a:srgbClr val="ffffff"/>
                </a:solidFill>
                <a:latin typeface="Times New Roman"/>
              </a:rPr>
              <a:t>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7" name="Рисунок 96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010084" y="1462320"/>
            <a:ext cx="1809360" cy="732960"/>
          </a:xfrm>
          <a:prstGeom prst="rect">
            <a:avLst/>
          </a:prstGeom>
          <a:ln w="0">
            <a:noFill/>
          </a:ln>
        </p:spPr>
      </p:pic>
      <p:pic>
        <p:nvPicPr>
          <p:cNvPr id="98" name="Рисунок 97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322400" y="1371600"/>
            <a:ext cx="1593000" cy="914400"/>
          </a:xfrm>
          <a:prstGeom prst="rect">
            <a:avLst/>
          </a:prstGeom>
          <a:ln w="0">
            <a:noFill/>
          </a:ln>
        </p:spPr>
      </p:pic>
      <p:pic>
        <p:nvPicPr>
          <p:cNvPr id="99" name="Рисунок 9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493600" y="1371600"/>
            <a:ext cx="1113480" cy="914400"/>
          </a:xfrm>
          <a:prstGeom prst="rect">
            <a:avLst/>
          </a:prstGeom>
          <a:ln w="0"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1703512" y="188640"/>
            <a:ext cx="44225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/>
              <a:t>Национальный исследовательский университет "МЭИ"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 idx="0"/>
          </p:nvPr>
        </p:nvSpPr>
        <p:spPr>
          <a:xfrm>
            <a:off x="838080" y="365040"/>
            <a:ext cx="749052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  <a:buNone/>
              <a:defRPr/>
            </a:pPr>
            <a:r>
              <a:rPr lang="ru-RU" sz="2400" b="0" strike="noStrike" spc="-1">
                <a:solidFill>
                  <a:srgbClr val="44546a"/>
                </a:solidFill>
                <a:latin typeface="SamsungOne 800C"/>
              </a:rPr>
              <a:t>2.</a:t>
            </a:r>
            <a:r>
              <a:rPr lang="en-US" altLang="ru-RU" sz="2400" b="0" strike="noStrike" spc="-1">
                <a:solidFill>
                  <a:srgbClr val="44546a"/>
                </a:solidFill>
                <a:latin typeface="SamsungOne 800C"/>
              </a:rPr>
              <a:t>5</a:t>
            </a:r>
            <a:r>
              <a:rPr lang="ru-RU" sz="2400" b="0" strike="noStrike" spc="-1">
                <a:solidFill>
                  <a:srgbClr val="44546a"/>
                </a:solidFill>
                <a:latin typeface="SamsungOne 800C"/>
              </a:rPr>
              <a:t> </a:t>
            </a:r>
            <a:r>
              <a:rPr lang="ru-RU" altLang="en-US" sz="2400" b="0" strike="noStrike" spc="-1">
                <a:solidFill>
                  <a:srgbClr val="44546a"/>
                </a:solidFill>
                <a:latin typeface="SamsungOne 800C"/>
              </a:rPr>
              <a:t>Внешний вид макета устройства</a:t>
            </a:r>
            <a:endParaRPr lang="ru-RU" altLang="en-US" sz="2400" b="0" strike="noStrike" spc="-1">
              <a:solidFill>
                <a:srgbClr val="44546a"/>
              </a:solidFill>
              <a:latin typeface="SamsungOne 800C"/>
            </a:endParaRPr>
          </a:p>
        </p:txBody>
      </p:sp>
      <p:sp>
        <p:nvSpPr>
          <p:cNvPr id="152" name="Прямоугольник 3"/>
          <p:cNvSpPr/>
          <p:nvPr/>
        </p:nvSpPr>
        <p:spPr>
          <a:xfrm>
            <a:off x="2490600" y="6237312"/>
            <a:ext cx="7210800" cy="3079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  <a:buNone/>
              <a:defRPr/>
            </a:pPr>
            <a:r>
              <a:rPr lang="ru-RU" sz="1400" b="0" strike="noStrike" spc="-1">
                <a:solidFill>
                  <a:srgbClr val="44546a"/>
                </a:solidFill>
                <a:latin typeface="SamsungOne 450C"/>
              </a:rPr>
              <a:t>Рисунок </a:t>
            </a:r>
            <a:r>
              <a:rPr lang="en-US" altLang="ru-RU" sz="1400" b="0" strike="noStrike" spc="-1">
                <a:solidFill>
                  <a:srgbClr val="44546a"/>
                </a:solidFill>
                <a:latin typeface="SamsungOne 450C"/>
              </a:rPr>
              <a:t>10</a:t>
            </a:r>
            <a:r>
              <a:rPr lang="ru-RU" sz="1400" b="0" strike="noStrike" spc="-1">
                <a:solidFill>
                  <a:srgbClr val="44546a"/>
                </a:solidFill>
                <a:latin typeface="SamsungOne 450C"/>
              </a:rPr>
              <a:t> – </a:t>
            </a:r>
            <a:r>
              <a:rPr lang="ru-RU" altLang="en-US" sz="1400" b="0" strike="noStrike" spc="-1">
                <a:solidFill>
                  <a:srgbClr val="44546a"/>
                </a:solidFill>
                <a:latin typeface="SamsungOne 450C"/>
              </a:rPr>
              <a:t>Отладочный стенд с тремя микроконтроллерами</a:t>
            </a:r>
            <a:endParaRPr lang="ru-RU" altLang="en-US" sz="1400" b="0" strike="noStrike" spc="-1">
              <a:solidFill>
                <a:srgbClr val="44546a"/>
              </a:solidFill>
              <a:latin typeface="SamsungOne 450C"/>
            </a:endParaRPr>
          </a:p>
        </p:txBody>
      </p:sp>
      <p:pic>
        <p:nvPicPr>
          <p:cNvPr id="153" name="Рисунок 15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0764000" y="457200"/>
            <a:ext cx="1123560" cy="455040"/>
          </a:xfrm>
          <a:prstGeom prst="rect">
            <a:avLst/>
          </a:prstGeom>
          <a:ln w="0"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fld id="{F3C33431-0498-4726-B0FA-35489C9D2AEF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  <p:pic>
        <p:nvPicPr>
          <p:cNvPr id="1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84164" y="1232756"/>
            <a:ext cx="7623672" cy="46871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 idx="0"/>
          </p:nvPr>
        </p:nvSpPr>
        <p:spPr>
          <a:xfrm>
            <a:off x="838080" y="365040"/>
            <a:ext cx="749052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  <a:buNone/>
              <a:defRPr/>
            </a:pPr>
            <a:r>
              <a:rPr lang="ru-RU" sz="2400" b="0" strike="noStrike" spc="-1">
                <a:solidFill>
                  <a:srgbClr val="44546a"/>
                </a:solidFill>
                <a:latin typeface="SamsungOne 800C"/>
              </a:rPr>
              <a:t>3. Тестирование созданного устройства</a:t>
            </a:r>
            <a:endParaRPr lang="ru-RU" sz="24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0" name="Прямоугольник 7"/>
          <p:cNvSpPr/>
          <p:nvPr/>
        </p:nvSpPr>
        <p:spPr>
          <a:xfrm>
            <a:off x="1645209" y="5677388"/>
            <a:ext cx="3478682" cy="73031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  <a:buNone/>
              <a:defRPr/>
            </a:pPr>
            <a:r>
              <a:rPr lang="ru-RU" sz="1400" b="0" strike="noStrike" spc="-1">
                <a:solidFill>
                  <a:srgbClr val="44546a"/>
                </a:solidFill>
                <a:latin typeface="SamsungOne 450C"/>
              </a:rPr>
              <a:t>Рисунок 11 – </a:t>
            </a:r>
            <a:r>
              <a:rPr lang="ru-RU" altLang="en-US" sz="1400" b="0" strike="noStrike" spc="-1">
                <a:solidFill>
                  <a:srgbClr val="44546a"/>
                </a:solidFill>
                <a:latin typeface="SamsungOne 450C"/>
              </a:rPr>
              <a:t>Кнопка оператора выключена</a:t>
            </a:r>
            <a:r>
              <a:rPr lang="en-US" altLang="ru-RU" sz="1400" b="0" strike="noStrike" spc="-1">
                <a:solidFill>
                  <a:srgbClr val="44546a"/>
                </a:solidFill>
                <a:latin typeface="SamsungOne 450C"/>
              </a:rPr>
              <a:t>,</a:t>
            </a:r>
            <a:r>
              <a:rPr lang="ru-RU" altLang="en-US" sz="1400" b="0" strike="noStrike" spc="-1">
                <a:solidFill>
                  <a:srgbClr val="44546a"/>
                </a:solidFill>
                <a:latin typeface="SamsungOne 450C"/>
              </a:rPr>
              <a:t> аппарат в режиме ожидания</a:t>
            </a:r>
            <a:endParaRPr lang="ru-RU" altLang="en-US" sz="14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61" name="Прямоугольник 8"/>
          <p:cNvSpPr/>
          <p:nvPr/>
        </p:nvSpPr>
        <p:spPr>
          <a:xfrm>
            <a:off x="6528048" y="5661248"/>
            <a:ext cx="3828076" cy="5273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  <a:buNone/>
              <a:defRPr/>
            </a:pPr>
            <a:r>
              <a:rPr lang="ru-RU" sz="1400" b="0" strike="noStrike" spc="-1">
                <a:solidFill>
                  <a:srgbClr val="44546a"/>
                </a:solidFill>
                <a:latin typeface="SamsungOne 450C"/>
              </a:rPr>
              <a:t>Рисунок 12 –</a:t>
            </a:r>
            <a:r>
              <a:rPr lang="en-US" sz="1400" b="0" strike="noStrike" spc="-1">
                <a:solidFill>
                  <a:srgbClr val="44546a"/>
                </a:solidFill>
                <a:latin typeface="SamsungOne 450C"/>
              </a:rPr>
              <a:t> </a:t>
            </a:r>
            <a:r>
              <a:rPr lang="ru-RU" altLang="en-US" sz="1400" b="0" strike="noStrike" spc="-1">
                <a:solidFill>
                  <a:srgbClr val="44546a"/>
                </a:solidFill>
                <a:latin typeface="SamsungOne 450C"/>
              </a:rPr>
              <a:t>Кнопка оператора включена</a:t>
            </a:r>
            <a:r>
              <a:rPr lang="en-US" altLang="ru-RU" sz="1400" b="0" strike="noStrike" spc="-1">
                <a:solidFill>
                  <a:srgbClr val="44546a"/>
                </a:solidFill>
                <a:latin typeface="SamsungOne 450C"/>
              </a:rPr>
              <a:t>,</a:t>
            </a:r>
            <a:r>
              <a:rPr lang="ru-RU" altLang="en-US" sz="1400" b="0" strike="noStrike" spc="-1">
                <a:solidFill>
                  <a:srgbClr val="44546a"/>
                </a:solidFill>
                <a:latin typeface="SamsungOne 450C"/>
              </a:rPr>
              <a:t> </a:t>
            </a:r>
            <a:endParaRPr lang="ru-RU" altLang="en-US" sz="1400" b="0" strike="noStrike" spc="-1">
              <a:solidFill>
                <a:srgbClr val="44546a"/>
              </a:solidFill>
              <a:latin typeface="SamsungOne 450C"/>
            </a:endParaRPr>
          </a:p>
          <a:p>
            <a:pPr algn="ctr">
              <a:lnSpc>
                <a:spcPct val="100000"/>
              </a:lnSpc>
              <a:buNone/>
              <a:defRPr/>
            </a:pPr>
            <a:r>
              <a:rPr lang="ru-RU" altLang="en-US" sz="1400" b="0" strike="noStrike" spc="-1">
                <a:solidFill>
                  <a:srgbClr val="44546a"/>
                </a:solidFill>
                <a:latin typeface="SamsungOne 450C"/>
              </a:rPr>
              <a:t>происходит стимуляция</a:t>
            </a:r>
            <a:endParaRPr lang="ru-RU" altLang="en-US" sz="1400" b="0" strike="noStrike" spc="-1">
              <a:solidFill>
                <a:srgbClr val="44546a"/>
              </a:solidFill>
              <a:latin typeface="SamsungOne 450C"/>
            </a:endParaRPr>
          </a:p>
        </p:txBody>
      </p:sp>
      <p:pic>
        <p:nvPicPr>
          <p:cNvPr id="162" name="Рисунок 16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0764000" y="457200"/>
            <a:ext cx="1123560" cy="455040"/>
          </a:xfrm>
          <a:prstGeom prst="rect">
            <a:avLst/>
          </a:prstGeom>
          <a:ln w="0"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fld id="{F3C33431-0498-4726-B0FA-35489C9D2AEF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  <p:pic>
        <p:nvPicPr>
          <p:cNvPr id="16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97669" y="1385229"/>
            <a:ext cx="3222766" cy="4087542"/>
          </a:xfrm>
          <a:prstGeom prst="rect">
            <a:avLst/>
          </a:prstGeom>
        </p:spPr>
      </p:pic>
      <p:pic>
        <p:nvPicPr>
          <p:cNvPr id="16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79249" y="1376771"/>
            <a:ext cx="3308638" cy="41044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 idx="0"/>
          </p:nvPr>
        </p:nvSpPr>
        <p:spPr>
          <a:xfrm>
            <a:off x="838080" y="365040"/>
            <a:ext cx="749052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  <a:buNone/>
              <a:defRPr/>
            </a:pPr>
            <a:r>
              <a:rPr lang="ru-RU" sz="2400" b="0" strike="noStrike" spc="-1">
                <a:solidFill>
                  <a:srgbClr val="44546a"/>
                </a:solidFill>
                <a:latin typeface="SamsungOne 800C"/>
              </a:rPr>
              <a:t>3. Тестирование созданного устройства</a:t>
            </a:r>
            <a:endParaRPr lang="ru-RU" sz="24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5" name="Прямоугольник 3"/>
          <p:cNvSpPr/>
          <p:nvPr/>
        </p:nvSpPr>
        <p:spPr>
          <a:xfrm>
            <a:off x="3824775" y="6309320"/>
            <a:ext cx="4590075" cy="30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  <a:buNone/>
              <a:defRPr/>
            </a:pPr>
            <a:r>
              <a:rPr lang="ru-RU" sz="1400" b="0" strike="noStrike" spc="-1">
                <a:solidFill>
                  <a:srgbClr val="44546a"/>
                </a:solidFill>
                <a:latin typeface="Times New Roman"/>
              </a:rPr>
              <a:t>Рисунок 13 – </a:t>
            </a:r>
            <a:r>
              <a:rPr lang="ru-RU" altLang="en-US" sz="1400" b="0" strike="noStrike" spc="-1">
                <a:solidFill>
                  <a:srgbClr val="44546a"/>
                </a:solidFill>
                <a:latin typeface="Times New Roman"/>
              </a:rPr>
              <a:t>Интерфейс управления кнопкой оператора </a:t>
            </a:r>
            <a:endParaRPr lang="ru-RU" altLang="en-US" sz="1400" b="0" strike="noStrike" spc="-1">
              <a:solidFill>
                <a:srgbClr val="44546a"/>
              </a:solidFill>
              <a:latin typeface="Times New Roman"/>
            </a:endParaRPr>
          </a:p>
        </p:txBody>
      </p:sp>
      <p:pic>
        <p:nvPicPr>
          <p:cNvPr id="166" name="Рисунок 165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0764000" y="457200"/>
            <a:ext cx="1123560" cy="455040"/>
          </a:xfrm>
          <a:prstGeom prst="rect">
            <a:avLst/>
          </a:prstGeom>
          <a:ln w="0"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fld id="{F3C33431-0498-4726-B0FA-35489C9D2AEF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  <p:pic>
        <p:nvPicPr>
          <p:cNvPr id="16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70370" y="1160748"/>
            <a:ext cx="9251260" cy="4770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 idx="0"/>
          </p:nvPr>
        </p:nvSpPr>
        <p:spPr>
          <a:xfrm>
            <a:off x="838080" y="365040"/>
            <a:ext cx="749052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  <a:buNone/>
              <a:defRPr/>
            </a:pPr>
            <a:r>
              <a:rPr lang="ru-RU" sz="2400" b="0" strike="noStrike" spc="-1">
                <a:solidFill>
                  <a:srgbClr val="44546a"/>
                </a:solidFill>
                <a:latin typeface="SamsungOne 800C"/>
              </a:rPr>
              <a:t>3. Тестирование созданного устройства</a:t>
            </a:r>
            <a:endParaRPr lang="ru-RU" sz="24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5" name="Прямоугольник 3"/>
          <p:cNvSpPr/>
          <p:nvPr/>
        </p:nvSpPr>
        <p:spPr>
          <a:xfrm>
            <a:off x="3577125" y="6365880"/>
            <a:ext cx="5094900" cy="30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  <a:buNone/>
              <a:defRPr/>
            </a:pPr>
            <a:r>
              <a:rPr lang="ru-RU" sz="1400" b="0" strike="noStrike" spc="-1">
                <a:solidFill>
                  <a:srgbClr val="44546a"/>
                </a:solidFill>
                <a:latin typeface="Times New Roman"/>
              </a:rPr>
              <a:t>Рисунок 1</a:t>
            </a:r>
            <a:r>
              <a:rPr lang="en-US" altLang="ru-RU" sz="1400" b="0" strike="noStrike" spc="-1">
                <a:solidFill>
                  <a:srgbClr val="44546a"/>
                </a:solidFill>
                <a:latin typeface="Times New Roman"/>
              </a:rPr>
              <a:t>4</a:t>
            </a:r>
            <a:r>
              <a:rPr lang="ru-RU" sz="1400" b="0" strike="noStrike" spc="-1">
                <a:solidFill>
                  <a:srgbClr val="44546a"/>
                </a:solidFill>
                <a:latin typeface="Times New Roman"/>
              </a:rPr>
              <a:t> – </a:t>
            </a:r>
            <a:r>
              <a:rPr lang="ru-RU" altLang="en-US" sz="1400" b="0" strike="noStrike" spc="-1">
                <a:solidFill>
                  <a:srgbClr val="44546a"/>
                </a:solidFill>
                <a:latin typeface="Times New Roman"/>
              </a:rPr>
              <a:t>Имитация миограммы</a:t>
            </a:r>
            <a:r>
              <a:rPr lang="en-US" altLang="ru-RU" sz="1400" b="0" strike="noStrike" spc="-1">
                <a:solidFill>
                  <a:srgbClr val="44546a"/>
                </a:solidFill>
                <a:latin typeface="Times New Roman"/>
              </a:rPr>
              <a:t>,</a:t>
            </a:r>
            <a:r>
              <a:rPr lang="ru-RU" altLang="en-US" sz="1400" b="0" strike="noStrike" spc="-1">
                <a:solidFill>
                  <a:srgbClr val="44546a"/>
                </a:solidFill>
                <a:latin typeface="Times New Roman"/>
              </a:rPr>
              <a:t> снятая при помощи АЦП </a:t>
            </a:r>
            <a:endParaRPr lang="ru-RU" altLang="en-US" sz="1400" b="0" strike="noStrike" spc="-1">
              <a:solidFill>
                <a:srgbClr val="44546a"/>
              </a:solidFill>
              <a:latin typeface="Times New Roman"/>
            </a:endParaRPr>
          </a:p>
        </p:txBody>
      </p:sp>
      <p:pic>
        <p:nvPicPr>
          <p:cNvPr id="166" name="Рисунок 165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0764000" y="457200"/>
            <a:ext cx="1123560" cy="455040"/>
          </a:xfrm>
          <a:prstGeom prst="rect">
            <a:avLst/>
          </a:prstGeom>
          <a:ln w="0"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fld id="{F3C33431-0498-4726-B0FA-35489C9D2AEF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  <p:pic>
        <p:nvPicPr>
          <p:cNvPr id="167" name="Рисунок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9486" y="1227889"/>
            <a:ext cx="9253028" cy="4973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 idx="0"/>
          </p:nvPr>
        </p:nvSpPr>
        <p:spPr>
          <a:xfrm>
            <a:off x="838080" y="365040"/>
            <a:ext cx="749052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  <a:buNone/>
              <a:defRPr/>
            </a:pPr>
            <a:r>
              <a:rPr lang="ru-RU" sz="2400" b="0" strike="noStrike" spc="-1">
                <a:solidFill>
                  <a:srgbClr val="44546a"/>
                </a:solidFill>
                <a:latin typeface="SamsungOne 800C"/>
              </a:rPr>
              <a:t>Заключение</a:t>
            </a:r>
            <a:endParaRPr lang="ru-RU" sz="24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8" name="Прямоугольник 2"/>
          <p:cNvSpPr/>
          <p:nvPr/>
        </p:nvSpPr>
        <p:spPr>
          <a:xfrm>
            <a:off x="839416" y="908720"/>
            <a:ext cx="6095520" cy="310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marL="257040" indent="-257040">
              <a:buClr>
                <a:srgbClr val="44546a"/>
              </a:buClr>
              <a:buFont typeface="Wingdings"/>
              <a:buChar char="u"/>
              <a:defRPr/>
            </a:pPr>
            <a:r>
              <a:rPr lang="ru-RU" b="0" strike="noStrike" spc="-1">
                <a:solidFill>
                  <a:srgbClr val="44546a"/>
                </a:solidFill>
                <a:latin typeface="SamsungOne 450C"/>
              </a:rPr>
              <a:t>Выполнен </a:t>
            </a:r>
            <a:r>
              <a:rPr lang="ru-RU" altLang="en-US" b="0" strike="noStrike" spc="-1">
                <a:solidFill>
                  <a:srgbClr val="44546a"/>
                </a:solidFill>
                <a:latin typeface="SamsungOne 450C"/>
              </a:rPr>
              <a:t>анализ рынка устройств нейромиостимуляции и найдены возможности для развития данного сегмента медицинской техники в РФ</a:t>
            </a:r>
            <a:r>
              <a:rPr lang="ru-RU" b="0" strike="noStrike" spc="-1">
                <a:solidFill>
                  <a:srgbClr val="44546a"/>
                </a:solidFill>
                <a:latin typeface="SamsungOne 450C"/>
              </a:rPr>
              <a:t>.</a:t>
            </a:r>
            <a:endParaRPr lang="ru-RU" b="0" strike="noStrike" spc="-1">
              <a:solidFill>
                <a:srgbClr val="44546a"/>
              </a:solidFill>
              <a:latin typeface="SamsungOne 450C"/>
            </a:endParaRPr>
          </a:p>
          <a:p>
            <a:pPr marL="257040" indent="-257040">
              <a:buFont typeface="Arial"/>
              <a:buChar char="•"/>
              <a:defRPr/>
            </a:pPr>
            <a:endParaRPr lang="ru-RU" b="0" strike="noStrike" spc="-1">
              <a:solidFill>
                <a:srgbClr val="44546a"/>
              </a:solidFill>
              <a:latin typeface="SamsungOne 450C"/>
            </a:endParaRPr>
          </a:p>
          <a:p>
            <a:pPr marL="257040" indent="-257040">
              <a:buClr>
                <a:srgbClr val="44546a"/>
              </a:buClr>
              <a:buFont typeface="Wingdings"/>
              <a:buChar char="u"/>
              <a:defRPr/>
            </a:pPr>
            <a:r>
              <a:rPr lang="ru-RU" altLang="en-US" b="0" strike="noStrike" spc="-1">
                <a:solidFill>
                  <a:srgbClr val="44546a"/>
                </a:solidFill>
                <a:latin typeface="SamsungOne 450C"/>
              </a:rPr>
              <a:t>Методом обратной инженерии разработана функциональная схема зарубежного аналога</a:t>
            </a:r>
            <a:r>
              <a:rPr lang="en-US" altLang="ru-RU" b="0" strike="noStrike" spc="-1">
                <a:solidFill>
                  <a:srgbClr val="44546a"/>
                </a:solidFill>
                <a:latin typeface="SamsungOne 450C"/>
              </a:rPr>
              <a:t>.</a:t>
            </a:r>
            <a:endParaRPr lang="en-US" altLang="ru-RU" b="0" strike="noStrike" spc="-1">
              <a:solidFill>
                <a:srgbClr val="44546a"/>
              </a:solidFill>
              <a:latin typeface="SamsungOne 450C"/>
            </a:endParaRPr>
          </a:p>
          <a:p>
            <a:pPr marL="257040" indent="-257040">
              <a:buFont typeface="Arial"/>
              <a:buChar char="•"/>
              <a:defRPr/>
            </a:pPr>
            <a:endParaRPr lang="en-US" altLang="ru-RU" b="0" strike="noStrike" spc="-1">
              <a:solidFill>
                <a:srgbClr val="44546a"/>
              </a:solidFill>
              <a:latin typeface="SamsungOne 450C"/>
            </a:endParaRPr>
          </a:p>
          <a:p>
            <a:pPr marL="257040" indent="-257040">
              <a:buClr>
                <a:srgbClr val="44546a"/>
              </a:buClr>
              <a:buFont typeface="Wingdings"/>
              <a:buChar char="u"/>
              <a:defRPr/>
            </a:pPr>
            <a:r>
              <a:rPr lang="ru-RU" b="0" strike="noStrike" spc="-1">
                <a:solidFill>
                  <a:srgbClr val="44546a"/>
                </a:solidFill>
                <a:latin typeface="SamsungOne 450C"/>
              </a:rPr>
              <a:t>С</a:t>
            </a:r>
            <a:r>
              <a:rPr lang="ru-RU" altLang="en-US" b="0" strike="noStrike" spc="-1">
                <a:solidFill>
                  <a:srgbClr val="44546a"/>
                </a:solidFill>
                <a:latin typeface="SamsungOne 450C"/>
              </a:rPr>
              <a:t>оздана логическая часть прибора с возможностью частичного управления стимуляцией по протоколу </a:t>
            </a:r>
            <a:r>
              <a:rPr lang="en-US" altLang="ru-RU" b="0" strike="noStrike" spc="-1">
                <a:solidFill>
                  <a:srgbClr val="44546a"/>
                </a:solidFill>
                <a:latin typeface="SamsungOne 450C"/>
              </a:rPr>
              <a:t>Wi-Fi</a:t>
            </a:r>
            <a:r>
              <a:rPr lang="ru-RU" altLang="en-US" b="0" strike="noStrike" spc="-1">
                <a:solidFill>
                  <a:srgbClr val="44546a"/>
                </a:solidFill>
                <a:latin typeface="SamsungOne 450C"/>
              </a:rPr>
              <a:t> и</a:t>
            </a:r>
            <a:r>
              <a:rPr lang="ru-RU" b="0" strike="noStrike" spc="-1">
                <a:solidFill>
                  <a:srgbClr val="44546a"/>
                </a:solidFill>
                <a:latin typeface="SamsungOne 450C"/>
              </a:rPr>
              <a:t> проведен</a:t>
            </a:r>
            <a:r>
              <a:rPr lang="ru-RU" altLang="en-US" b="0" strike="noStrike" spc="-1">
                <a:solidFill>
                  <a:srgbClr val="44546a"/>
                </a:solidFill>
                <a:latin typeface="SamsungOne 450C"/>
              </a:rPr>
              <a:t>о</a:t>
            </a:r>
            <a:r>
              <a:rPr lang="ru-RU" b="0" strike="noStrike" spc="-1">
                <a:solidFill>
                  <a:srgbClr val="44546a"/>
                </a:solidFill>
                <a:latin typeface="SamsungOne 450C"/>
              </a:rPr>
              <a:t> тест</a:t>
            </a:r>
            <a:r>
              <a:rPr lang="ru-RU" altLang="en-US" b="0" strike="noStrike" spc="-1">
                <a:solidFill>
                  <a:srgbClr val="44546a"/>
                </a:solidFill>
                <a:latin typeface="SamsungOne 450C"/>
              </a:rPr>
              <a:t>ирование работоспособности</a:t>
            </a:r>
            <a:r>
              <a:rPr lang="en-US" altLang="ru-RU" b="0" strike="noStrike" spc="-1">
                <a:solidFill>
                  <a:srgbClr val="44546a"/>
                </a:solidFill>
                <a:latin typeface="SamsungOne 450C"/>
              </a:rPr>
              <a:t>.</a:t>
            </a:r>
            <a:endParaRPr lang="en-US" altLang="ru-RU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69" name="Прямоугольник 3"/>
          <p:cNvSpPr/>
          <p:nvPr/>
        </p:nvSpPr>
        <p:spPr>
          <a:xfrm>
            <a:off x="838079" y="4167065"/>
            <a:ext cx="6086012" cy="25549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>
              <a:lnSpc>
                <a:spcPct val="100000"/>
              </a:lnSpc>
              <a:buNone/>
              <a:defRPr/>
            </a:pPr>
            <a:r>
              <a:rPr lang="ru-RU" altLang="en-US" b="0" strike="noStrike" spc="-1">
                <a:solidFill>
                  <a:srgbClr val="44546a"/>
                </a:solidFill>
                <a:latin typeface="SamsungOne 450C"/>
              </a:rPr>
              <a:t>В рамках дальнейшего развития</a:t>
            </a:r>
            <a:r>
              <a:rPr lang="en-US" altLang="ru-RU" b="0" strike="noStrike" spc="-1">
                <a:solidFill>
                  <a:srgbClr val="44546a"/>
                </a:solidFill>
                <a:latin typeface="SamsungOne 450C"/>
              </a:rPr>
              <a:t>,</a:t>
            </a:r>
            <a:r>
              <a:rPr lang="ru-RU" altLang="en-US" b="0" strike="noStrike" spc="-1">
                <a:solidFill>
                  <a:srgbClr val="44546a"/>
                </a:solidFill>
                <a:latin typeface="SamsungOne 450C"/>
              </a:rPr>
              <a:t> помимо создания прототипа с использованием аналоговых схемотехнических каскадов</a:t>
            </a:r>
            <a:r>
              <a:rPr lang="en-US" altLang="ru-RU" b="0" strike="noStrike" spc="-1">
                <a:solidFill>
                  <a:srgbClr val="44546a"/>
                </a:solidFill>
                <a:latin typeface="SamsungOne 450C"/>
              </a:rPr>
              <a:t>,</a:t>
            </a:r>
            <a:r>
              <a:rPr lang="ru-RU" altLang="en-US" b="0" strike="noStrike" spc="-1">
                <a:solidFill>
                  <a:srgbClr val="44546a"/>
                </a:solidFill>
                <a:latin typeface="SamsungOne 450C"/>
              </a:rPr>
              <a:t> рассматривается возможность полноценного управления всеми функциями комплекса по протоколу </a:t>
            </a:r>
            <a:r>
              <a:rPr lang="en-US" altLang="ru-RU" b="0" strike="noStrike" spc="-1">
                <a:solidFill>
                  <a:srgbClr val="44546a"/>
                </a:solidFill>
                <a:latin typeface="SamsungOne 450C"/>
              </a:rPr>
              <a:t>Wi-Fi.</a:t>
            </a:r>
            <a:endParaRPr lang="en-US" altLang="ru-RU" b="0" strike="noStrike" spc="-1">
              <a:solidFill>
                <a:srgbClr val="44546a"/>
              </a:solidFill>
              <a:latin typeface="SamsungOne 450C"/>
            </a:endParaRPr>
          </a:p>
          <a:p>
            <a:pPr>
              <a:lnSpc>
                <a:spcPct val="100000"/>
              </a:lnSpc>
              <a:buNone/>
              <a:defRPr/>
            </a:pPr>
            <a:endParaRPr lang="en-US" altLang="ru-RU" b="0" strike="noStrike" spc="-1">
              <a:solidFill>
                <a:srgbClr val="44546a"/>
              </a:solidFill>
              <a:latin typeface="SamsungOne 450C"/>
            </a:endParaRPr>
          </a:p>
          <a:p>
            <a:pPr>
              <a:lnSpc>
                <a:spcPct val="100000"/>
              </a:lnSpc>
              <a:buNone/>
              <a:defRPr/>
            </a:pPr>
            <a:r>
              <a:rPr lang="ru-RU" altLang="en-US" b="0" strike="noStrike" spc="-1">
                <a:solidFill>
                  <a:srgbClr val="44546a"/>
                </a:solidFill>
                <a:latin typeface="SamsungOne 450C"/>
              </a:rPr>
              <a:t>Для последующей интеграции в единую больничную сеть</a:t>
            </a:r>
            <a:r>
              <a:rPr lang="en-US" altLang="ru-RU" b="0" strike="noStrike" spc="-1">
                <a:solidFill>
                  <a:srgbClr val="44546a"/>
                </a:solidFill>
                <a:latin typeface="SamsungOne 450C"/>
              </a:rPr>
              <a:t>,</a:t>
            </a:r>
            <a:r>
              <a:rPr lang="ru-RU" altLang="en-US" b="0" strike="noStrike" spc="-1">
                <a:solidFill>
                  <a:srgbClr val="44546a"/>
                </a:solidFill>
                <a:latin typeface="SamsungOne 450C"/>
              </a:rPr>
              <a:t> может использоваться как протокол </a:t>
            </a:r>
            <a:r>
              <a:rPr lang="en-US" altLang="ru-RU" b="0" strike="noStrike" spc="-1">
                <a:solidFill>
                  <a:srgbClr val="44546a"/>
                </a:solidFill>
                <a:latin typeface="SamsungOne 450C"/>
              </a:rPr>
              <a:t>MQTT,</a:t>
            </a:r>
            <a:r>
              <a:rPr lang="ru-RU" altLang="en-US" b="0" strike="noStrike" spc="-1">
                <a:solidFill>
                  <a:srgbClr val="44546a"/>
                </a:solidFill>
                <a:latin typeface="SamsungOne 450C"/>
              </a:rPr>
              <a:t> так и сервер со своей БД</a:t>
            </a:r>
            <a:r>
              <a:rPr lang="en-US" altLang="ru-RU" b="0" strike="noStrike" spc="-1">
                <a:solidFill>
                  <a:srgbClr val="44546a"/>
                </a:solidFill>
                <a:latin typeface="SamsungOne 450C"/>
              </a:rPr>
              <a:t>.</a:t>
            </a:r>
            <a:endParaRPr lang="en-US" altLang="ru-RU" b="0" strike="noStrike" spc="-1">
              <a:solidFill>
                <a:srgbClr val="44546a"/>
              </a:solidFill>
              <a:latin typeface="SamsungOne 450C"/>
            </a:endParaRPr>
          </a:p>
        </p:txBody>
      </p:sp>
      <p:pic>
        <p:nvPicPr>
          <p:cNvPr id="170" name="Рисунок 16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0764000" y="457200"/>
            <a:ext cx="1123560" cy="455040"/>
          </a:xfrm>
          <a:prstGeom prst="rect">
            <a:avLst/>
          </a:prstGeom>
          <a:ln w="0"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fld id="{F3C33431-0498-4726-B0FA-35489C9D2AEF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  <p:pic>
        <p:nvPicPr>
          <p:cNvPr id="171" name="Рисунок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24151" y="1477945"/>
            <a:ext cx="2880360" cy="3902110"/>
          </a:xfrm>
          <a:prstGeom prst="rect">
            <a:avLst/>
          </a:prstGeom>
        </p:spPr>
      </p:pic>
      <p:sp>
        <p:nvSpPr>
          <p:cNvPr id="172" name="Прямоугольник 3"/>
          <p:cNvSpPr/>
          <p:nvPr/>
        </p:nvSpPr>
        <p:spPr>
          <a:xfrm>
            <a:off x="7356140" y="5553236"/>
            <a:ext cx="3672408" cy="52803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  <a:buNone/>
              <a:defRPr/>
            </a:pPr>
            <a:r>
              <a:rPr lang="ru-RU" sz="1400" b="0" strike="noStrike" spc="-1">
                <a:solidFill>
                  <a:srgbClr val="44546a"/>
                </a:solidFill>
                <a:latin typeface="SamsungOne 450C"/>
              </a:rPr>
              <a:t>Рисунок </a:t>
            </a:r>
            <a:r>
              <a:rPr lang="en-US" altLang="ru-RU" sz="1400" b="0" strike="noStrike" spc="-1">
                <a:solidFill>
                  <a:srgbClr val="44546a"/>
                </a:solidFill>
                <a:latin typeface="SamsungOne 450C"/>
              </a:rPr>
              <a:t>15</a:t>
            </a:r>
            <a:r>
              <a:rPr lang="ru-RU" sz="1400" b="0" strike="noStrike" spc="-1">
                <a:solidFill>
                  <a:srgbClr val="44546a"/>
                </a:solidFill>
                <a:latin typeface="SamsungOne 450C"/>
              </a:rPr>
              <a:t> – </a:t>
            </a:r>
            <a:r>
              <a:rPr lang="ru-RU" altLang="en-US" sz="1400" b="0" strike="noStrike" spc="-1">
                <a:solidFill>
                  <a:srgbClr val="44546a"/>
                </a:solidFill>
                <a:latin typeface="SamsungOne 450C"/>
              </a:rPr>
              <a:t>Реабилитационный</a:t>
            </a:r>
            <a:endParaRPr lang="ru-RU" altLang="en-US" sz="1400" b="0" strike="noStrike" spc="-1">
              <a:solidFill>
                <a:srgbClr val="44546a"/>
              </a:solidFill>
              <a:latin typeface="SamsungOne 450C"/>
            </a:endParaRPr>
          </a:p>
          <a:p>
            <a:pPr algn="ctr">
              <a:lnSpc>
                <a:spcPct val="100000"/>
              </a:lnSpc>
              <a:buNone/>
              <a:defRPr/>
            </a:pPr>
            <a:r>
              <a:rPr lang="ru-RU" altLang="en-US" sz="1400" b="0" strike="noStrike" spc="-1">
                <a:solidFill>
                  <a:srgbClr val="44546a"/>
                </a:solidFill>
                <a:latin typeface="SamsungOne 450C"/>
              </a:rPr>
              <a:t>комплекс </a:t>
            </a:r>
            <a:r>
              <a:rPr lang="en-US" altLang="ru-RU" sz="1400" b="0" strike="noStrike" spc="-1">
                <a:solidFill>
                  <a:srgbClr val="44546a"/>
                </a:solidFill>
                <a:latin typeface="SamsungOne 450C"/>
              </a:rPr>
              <a:t>VitalStim</a:t>
            </a:r>
            <a:endParaRPr lang="en-US" altLang="ru-RU" sz="1400" b="0" strike="noStrike" spc="-1">
              <a:solidFill>
                <a:srgbClr val="44546a"/>
              </a:solidFill>
              <a:latin typeface="SamsungOne 450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2"/>
          <p:cNvSpPr/>
          <p:nvPr/>
        </p:nvSpPr>
        <p:spPr>
          <a:xfrm>
            <a:off x="3048240" y="3068960"/>
            <a:ext cx="6095520" cy="8209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  <a:buNone/>
              <a:defRPr/>
            </a:pPr>
            <a:r>
              <a:rPr lang="ru-RU" altLang="en-US" sz="2400" b="1" strike="noStrike" spc="-1">
                <a:solidFill>
                  <a:srgbClr val="181717"/>
                </a:solidFill>
                <a:latin typeface="SamsungOne 800C"/>
              </a:rPr>
              <a:t>Благодарю Вас и с удовольствием отвечу на Ваши вопросы</a:t>
            </a:r>
            <a:r>
              <a:rPr lang="ru-RU" sz="2400" b="1" spc="-1">
                <a:solidFill>
                  <a:srgbClr val="181717"/>
                </a:solidFill>
                <a:latin typeface="SamsungOne 800C"/>
              </a:rPr>
              <a:t>!</a:t>
            </a:r>
            <a:r>
              <a:rPr lang="ru-RU" sz="2400" b="1" strike="noStrike" spc="-1">
                <a:solidFill>
                  <a:srgbClr val="181717"/>
                </a:solidFill>
                <a:latin typeface="SamsungOne 800C"/>
              </a:rPr>
              <a:t> </a:t>
            </a:r>
            <a:endParaRPr lang="ru-RU" sz="2400" b="1" strike="noStrike" spc="-1">
              <a:solidFill>
                <a:srgbClr val="181717"/>
              </a:solidFill>
              <a:latin typeface="SamsungOne 800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fld id="{F3C33431-0498-4726-B0FA-35489C9D2AEF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 idx="0"/>
          </p:nvPr>
        </p:nvSpPr>
        <p:spPr>
          <a:xfrm>
            <a:off x="910088" y="872715"/>
            <a:ext cx="6014004" cy="5724636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  <a:defRPr/>
            </a:pPr>
            <a:r>
              <a:rPr lang="ru-RU" sz="1800" b="1" strike="noStrike" spc="-1">
                <a:solidFill>
                  <a:srgbClr val="44546a"/>
                </a:solidFill>
                <a:latin typeface="SamsungOne 450C"/>
              </a:rPr>
              <a:t>Цель проекта</a:t>
            </a:r>
            <a:r>
              <a:rPr lang="en-US" sz="1800" b="1" strike="noStrike" spc="-1">
                <a:solidFill>
                  <a:srgbClr val="44546a"/>
                </a:solidFill>
                <a:latin typeface="SamsungOne 450C"/>
              </a:rPr>
              <a:t>:</a:t>
            </a:r>
            <a:br>
              <a:rPr sz="2800"/>
            </a:b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Разработка логической части </a:t>
            </a: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устройства 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четырехканального</a:t>
            </a: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 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реабилитационного комплекса для лечения дисфагии как элемента умной сети больницы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.</a:t>
            </a:r>
            <a:br>
              <a:rPr sz="1600"/>
            </a:br>
            <a:br>
              <a:rPr sz="3200"/>
            </a:br>
            <a:r>
              <a:rPr lang="ru-RU" sz="1800" b="1" strike="noStrike" spc="-1">
                <a:solidFill>
                  <a:srgbClr val="44546a"/>
                </a:solidFill>
                <a:latin typeface="SamsungOne 450C"/>
              </a:rPr>
              <a:t>Решаемые задачи</a:t>
            </a:r>
            <a:r>
              <a:rPr lang="en-US" sz="1800" b="1" strike="noStrike" spc="-1">
                <a:solidFill>
                  <a:srgbClr val="44546a"/>
                </a:solidFill>
                <a:latin typeface="SamsungOne 450C"/>
              </a:rPr>
              <a:t>:</a:t>
            </a:r>
            <a:br>
              <a:rPr sz="3200"/>
            </a:br>
            <a:r>
              <a:rPr lang="en-US" sz="1600" b="0" strike="noStrike" spc="-1">
                <a:solidFill>
                  <a:srgbClr val="44546a"/>
                </a:solidFill>
                <a:latin typeface="SamsungOne 450C"/>
              </a:rPr>
              <a:t>1. </a:t>
            </a: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Изучение и обзор 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рынка реабилитационных апаратов 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нейро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электромиостимуляции</a:t>
            </a: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.</a:t>
            </a:r>
            <a:br>
              <a:rPr sz="1600"/>
            </a:b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2. 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Анализ аналогов методом обратной инженерии</a:t>
            </a: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.</a:t>
            </a:r>
            <a:br>
              <a:rPr sz="1600"/>
            </a:b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3. Тестирование 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устройства для управления аналоговыми схемотехническими каскадами и связью с сетью</a:t>
            </a: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.</a:t>
            </a:r>
            <a:endParaRPr lang="ru-RU" sz="1600" b="0" strike="noStrike" spc="-1">
              <a:solidFill>
                <a:srgbClr val="44546a"/>
              </a:solidFill>
              <a:latin typeface="SamsungOne 450C"/>
            </a:endParaRPr>
          </a:p>
          <a:p>
            <a:pPr>
              <a:lnSpc>
                <a:spcPct val="100000"/>
              </a:lnSpc>
              <a:defRPr/>
            </a:pP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4.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 Планировка интеграции устройсва в сеть лечебных учреждений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.</a:t>
            </a:r>
            <a:br>
              <a:rPr lang="ru-RU" sz="1600" b="0" strike="noStrike" spc="-1">
                <a:solidFill>
                  <a:srgbClr val="44546a"/>
                </a:solidFill>
                <a:latin typeface="SamsungOne 450C"/>
              </a:rPr>
            </a:br>
            <a:br>
              <a:rPr lang="ru-RU" sz="1600" b="0" spc="-1">
                <a:solidFill>
                  <a:srgbClr val="44546a"/>
                </a:solidFill>
                <a:latin typeface="SamsungOne 450C"/>
              </a:rPr>
            </a:b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Проект оптимизирует экономические 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затраты на прохождение реабилитационной терапии и упрощает работу специалистов с оборудованием</a:t>
            </a: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. </a:t>
            </a:r>
            <a:br>
              <a:rPr lang="ru-RU" sz="1600" b="0" strike="noStrike" spc="-1">
                <a:solidFill>
                  <a:srgbClr val="44546a"/>
                </a:solidFill>
                <a:latin typeface="SamsungOne 450C"/>
              </a:rPr>
            </a:br>
            <a:br>
              <a:rPr lang="ru-RU" sz="1600" b="0" spc="-1">
                <a:solidFill>
                  <a:srgbClr val="44546a"/>
                </a:solidFill>
                <a:latin typeface="SamsungOne 450C"/>
              </a:rPr>
            </a:br>
            <a:r>
              <a:rPr lang="ru-RU" b="1" strike="noStrike" spc="-1">
                <a:solidFill>
                  <a:srgbClr val="44546a"/>
                </a:solidFill>
                <a:latin typeface="SamsungOne 450C"/>
              </a:rPr>
              <a:t>Существующие аналоги:</a:t>
            </a:r>
            <a:br>
              <a:rPr lang="en-US" sz="1600" b="0" strike="noStrike" spc="-1">
                <a:latin typeface="Arial"/>
              </a:rPr>
            </a:b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VitalStim+</a:t>
            </a:r>
            <a:endParaRPr lang="en-US" altLang="ru-RU" sz="1600" b="0" strike="noStrike" spc="-1">
              <a:solidFill>
                <a:srgbClr val="44546a"/>
              </a:solidFill>
              <a:latin typeface="SamsungOne 450C"/>
            </a:endParaRPr>
          </a:p>
          <a:p>
            <a:pPr>
              <a:lnSpc>
                <a:spcPct val="100000"/>
              </a:lnSpc>
              <a:defRPr/>
            </a:pP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VocaSTIM</a:t>
            </a:r>
            <a:endParaRPr lang="ru-RU" altLang="en-US" sz="1600" b="0" strike="noStrike" spc="-1">
              <a:solidFill>
                <a:srgbClr val="44546a"/>
              </a:solidFill>
              <a:latin typeface="SamsungOne 450C"/>
            </a:endParaRPr>
          </a:p>
          <a:p>
            <a:pPr>
              <a:lnSpc>
                <a:spcPct val="100000"/>
              </a:lnSpc>
              <a:defRPr/>
            </a:pP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Амплипульс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 </a:t>
            </a:r>
            <a:br>
              <a:rPr lang="ru-RU" sz="1600" b="0" strike="noStrike" spc="-1">
                <a:solidFill>
                  <a:srgbClr val="44546a"/>
                </a:solidFill>
                <a:latin typeface="SamsungOne 450C"/>
              </a:rPr>
            </a:br>
            <a:br>
              <a:rPr lang="ru-RU" sz="1600" b="0" spc="-1">
                <a:solidFill>
                  <a:srgbClr val="44546a"/>
                </a:solidFill>
                <a:latin typeface="SamsungOne 450C"/>
              </a:rPr>
            </a:br>
            <a:r>
              <a:rPr lang="ru-RU" b="1" strike="noStrike" spc="-1">
                <a:solidFill>
                  <a:srgbClr val="44546a"/>
                </a:solidFill>
                <a:latin typeface="SamsungOne 450C"/>
              </a:rPr>
              <a:t>Аудитория проекта</a:t>
            </a:r>
            <a:r>
              <a:rPr lang="en-US" b="1" strike="noStrike" spc="-1">
                <a:solidFill>
                  <a:srgbClr val="44546a"/>
                </a:solidFill>
                <a:latin typeface="SamsungOne 450C"/>
              </a:rPr>
              <a:t>:</a:t>
            </a:r>
            <a:br>
              <a:rPr lang="en-US" sz="1600" b="0" strike="noStrike" spc="-1">
                <a:latin typeface="Arial"/>
              </a:rPr>
            </a:b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Лечебные учереждения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,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 реабилитационные центры</a:t>
            </a: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.</a:t>
            </a:r>
            <a:endParaRPr lang="ru-RU" sz="16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04" name="Прямоугольник 6"/>
          <p:cNvSpPr/>
          <p:nvPr/>
        </p:nvSpPr>
        <p:spPr>
          <a:xfrm>
            <a:off x="905040" y="368280"/>
            <a:ext cx="6095520" cy="45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  <a:buNone/>
              <a:defRPr/>
            </a:pPr>
            <a:r>
              <a:rPr lang="ru-RU" sz="2400" b="0" strike="noStrike" spc="-1">
                <a:solidFill>
                  <a:srgbClr val="44546a"/>
                </a:solidFill>
                <a:latin typeface="SamsungOne 800C"/>
              </a:rPr>
              <a:t>Введение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05" name="Рисунок 10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0763640" y="457200"/>
            <a:ext cx="1123560" cy="455040"/>
          </a:xfrm>
          <a:prstGeom prst="rect">
            <a:avLst/>
          </a:prstGeom>
          <a:ln w="0"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fld id="{F3C33431-0498-4726-B0FA-35489C9D2AEF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  <p:pic>
        <p:nvPicPr>
          <p:cNvPr id="10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30413" y="972108"/>
            <a:ext cx="3102090" cy="4653136"/>
          </a:xfrm>
          <a:prstGeom prst="rect">
            <a:avLst/>
          </a:prstGeom>
        </p:spPr>
      </p:pic>
      <p:sp>
        <p:nvSpPr>
          <p:cNvPr id="107" name="Прямоугольник 4"/>
          <p:cNvSpPr/>
          <p:nvPr/>
        </p:nvSpPr>
        <p:spPr>
          <a:xfrm>
            <a:off x="7392144" y="5749191"/>
            <a:ext cx="3384375" cy="5251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  <a:buNone/>
              <a:defRPr/>
            </a:pPr>
            <a:r>
              <a:rPr lang="ru-RU" sz="1400" b="0" strike="noStrike" spc="-1">
                <a:solidFill>
                  <a:srgbClr val="44546a"/>
                </a:solidFill>
                <a:latin typeface="SamsungOne 450C"/>
              </a:rPr>
              <a:t>Рисунок 1 – </a:t>
            </a:r>
            <a:r>
              <a:rPr lang="ru-RU" altLang="en-US" sz="1400" b="0" strike="noStrike" spc="-1">
                <a:solidFill>
                  <a:srgbClr val="44546a"/>
                </a:solidFill>
                <a:latin typeface="SamsungOne 450C"/>
              </a:rPr>
              <a:t>Процедура реабилитации</a:t>
            </a:r>
            <a:endParaRPr lang="ru-RU" altLang="en-US" sz="1400" b="0" strike="noStrike" spc="-1">
              <a:solidFill>
                <a:srgbClr val="44546a"/>
              </a:solidFill>
              <a:latin typeface="SamsungOne 450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03024" y="3212976"/>
            <a:ext cx="6585951" cy="3198505"/>
          </a:xfrm>
          <a:prstGeom prst="rect">
            <a:avLst/>
          </a:prstGeom>
        </p:spPr>
      </p:pic>
      <p:sp>
        <p:nvSpPr>
          <p:cNvPr id="106" name="PlaceHolder 1"/>
          <p:cNvSpPr>
            <a:spLocks noGrp="1"/>
          </p:cNvSpPr>
          <p:nvPr>
            <p:ph type="title" idx="0"/>
          </p:nvPr>
        </p:nvSpPr>
        <p:spPr>
          <a:xfrm>
            <a:off x="838080" y="442568"/>
            <a:ext cx="7490520" cy="898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80000"/>
              </a:lnSpc>
              <a:buNone/>
              <a:defRPr/>
            </a:pPr>
            <a:r>
              <a:rPr lang="en-US" sz="2400" b="0" strike="noStrike" spc="-1">
                <a:solidFill>
                  <a:srgbClr val="44546a"/>
                </a:solidFill>
                <a:latin typeface="SamsungOne 800C"/>
              </a:rPr>
              <a:t>1.  </a:t>
            </a:r>
            <a:r>
              <a:rPr lang="ru-RU" sz="2400" b="0" strike="noStrike" spc="-1">
                <a:solidFill>
                  <a:srgbClr val="44546a"/>
                </a:solidFill>
                <a:latin typeface="SamsungOne 800C"/>
              </a:rPr>
              <a:t>Обзор </a:t>
            </a:r>
            <a:r>
              <a:rPr lang="ru-RU" altLang="en-US" sz="2400" b="0" strike="noStrike" spc="-1">
                <a:solidFill>
                  <a:srgbClr val="44546a"/>
                </a:solidFill>
                <a:latin typeface="SamsungOne 800C"/>
              </a:rPr>
              <a:t>рынка аппаратов нейроэлектромиостимуляции</a:t>
            </a:r>
            <a:endParaRPr sz="2400"/>
          </a:p>
          <a:p>
            <a:pPr>
              <a:lnSpc>
                <a:spcPct val="80000"/>
              </a:lnSpc>
              <a:buNone/>
              <a:defRPr/>
            </a:pPr>
            <a:br>
              <a:rPr sz="2400"/>
            </a:br>
            <a:r>
              <a:rPr lang="ru-RU" sz="2400" b="0" strike="noStrike" spc="-1">
                <a:solidFill>
                  <a:srgbClr val="44546a"/>
                </a:solidFill>
                <a:latin typeface="SamsungOne 800C"/>
              </a:rPr>
              <a:t>1.1 Определение и назначение </a:t>
            </a:r>
            <a:r>
              <a:rPr lang="ru-RU" altLang="en-US" sz="2400" b="0" strike="noStrike" spc="-1">
                <a:solidFill>
                  <a:srgbClr val="44546a"/>
                </a:solidFill>
                <a:latin typeface="SamsungOne 800C"/>
              </a:rPr>
              <a:t>комплекса</a:t>
            </a:r>
            <a:endParaRPr lang="ru-RU" altLang="en-US" sz="2400" b="0" strike="noStrike" spc="-1">
              <a:solidFill>
                <a:srgbClr val="44546a"/>
              </a:solidFill>
              <a:latin typeface="SamsungOne 800C"/>
            </a:endParaRPr>
          </a:p>
        </p:txBody>
      </p:sp>
      <p:sp>
        <p:nvSpPr>
          <p:cNvPr id="107" name="Прямоугольник 2"/>
          <p:cNvSpPr/>
          <p:nvPr/>
        </p:nvSpPr>
        <p:spPr>
          <a:xfrm>
            <a:off x="838080" y="1412776"/>
            <a:ext cx="9398380" cy="17754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>
              <a:lnSpc>
                <a:spcPct val="100000"/>
              </a:lnSpc>
              <a:buNone/>
              <a:defRPr/>
            </a:pPr>
            <a:r>
              <a:rPr lang="ru-RU" altLang="en-US" sz="1600" b="1" i="1" strike="noStrike" spc="-1">
                <a:solidFill>
                  <a:srgbClr val="44546a"/>
                </a:solidFill>
                <a:latin typeface="SamsungOne 450C"/>
              </a:rPr>
              <a:t>Аппараты нейроэлектростимуляции</a:t>
            </a:r>
            <a:r>
              <a:rPr lang="ru-RU" sz="1600" b="1" i="1" strike="noStrike" spc="-1">
                <a:solidFill>
                  <a:srgbClr val="44546a"/>
                </a:solidFill>
                <a:latin typeface="SamsungOne 450C"/>
              </a:rPr>
              <a:t> </a:t>
            </a: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– 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класс медицинских</a:t>
            </a: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 устройств, 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используюших электрический ток для иннервации мотонейронов</a:t>
            </a: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. 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Основное назначения подобных систем 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-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 стимуляция мышечных тканей определенное время с определенными параметрами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.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 Однако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,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 на сегодняшний день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,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 наибольшую эффективность в клинической практике показали устройства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,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 использующие биологическую обратную связь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.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 </a:t>
            </a:r>
            <a:endParaRPr lang="ru-RU" altLang="en-US" sz="1600" b="0" strike="noStrike" spc="-1">
              <a:solidFill>
                <a:srgbClr val="44546a"/>
              </a:solidFill>
              <a:latin typeface="SamsungOne 450C"/>
            </a:endParaRPr>
          </a:p>
          <a:p>
            <a:pPr>
              <a:lnSpc>
                <a:spcPct val="100000"/>
              </a:lnSpc>
              <a:buNone/>
              <a:defRPr/>
            </a:pP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Как и любые аппараты для реабилитации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,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 процедуры с данным классом устройств обычно требуют от врача фиксировать специфичные для пациента показания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.</a:t>
            </a:r>
            <a:endParaRPr lang="en-US" altLang="ru-RU" sz="16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09" name="Прямоугольник 4"/>
          <p:cNvSpPr/>
          <p:nvPr/>
        </p:nvSpPr>
        <p:spPr>
          <a:xfrm>
            <a:off x="3646200" y="6021288"/>
            <a:ext cx="4899600" cy="5197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  <a:buNone/>
              <a:defRPr/>
            </a:pPr>
            <a:r>
              <a:rPr lang="ru-RU" sz="1400" b="0" strike="noStrike" spc="-1">
                <a:solidFill>
                  <a:srgbClr val="44546a"/>
                </a:solidFill>
                <a:latin typeface="SamsungOne 450C"/>
              </a:rPr>
              <a:t>Рисунок </a:t>
            </a:r>
            <a:r>
              <a:rPr lang="en-US" altLang="ru-RU" sz="1400" b="0" strike="noStrike" spc="-1">
                <a:solidFill>
                  <a:srgbClr val="44546a"/>
                </a:solidFill>
                <a:latin typeface="SamsungOne 450C"/>
              </a:rPr>
              <a:t>2</a:t>
            </a:r>
            <a:r>
              <a:rPr lang="ru-RU" sz="1400" b="0" strike="noStrike" spc="-1">
                <a:solidFill>
                  <a:srgbClr val="44546a"/>
                </a:solidFill>
                <a:latin typeface="SamsungOne 450C"/>
              </a:rPr>
              <a:t> – Структура системы </a:t>
            </a:r>
            <a:r>
              <a:rPr lang="ru-RU" altLang="en-US" sz="1400" b="0" strike="noStrike" spc="-1">
                <a:solidFill>
                  <a:srgbClr val="44546a"/>
                </a:solidFill>
                <a:latin typeface="SamsungOne 450C"/>
              </a:rPr>
              <a:t>приборов с биологической обратной связью</a:t>
            </a:r>
            <a:endParaRPr lang="ru-RU" altLang="en-US" sz="1400" b="0" strike="noStrike" spc="-1">
              <a:solidFill>
                <a:srgbClr val="44546a"/>
              </a:solidFill>
              <a:latin typeface="SamsungOne 450C"/>
            </a:endParaRPr>
          </a:p>
        </p:txBody>
      </p:sp>
      <p:pic>
        <p:nvPicPr>
          <p:cNvPr id="110" name="Рисунок 109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0764000" y="457200"/>
            <a:ext cx="1123560" cy="455040"/>
          </a:xfrm>
          <a:prstGeom prst="rect">
            <a:avLst/>
          </a:prstGeom>
          <a:ln w="0"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fld id="{F3C33431-0498-4726-B0FA-35489C9D2AEF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 idx="0"/>
          </p:nvPr>
        </p:nvSpPr>
        <p:spPr>
          <a:xfrm>
            <a:off x="838080" y="365040"/>
            <a:ext cx="749052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  <a:buNone/>
              <a:defRPr/>
            </a:pPr>
            <a:r>
              <a:rPr lang="ru-RU" sz="2400" b="0" spc="-1">
                <a:solidFill>
                  <a:srgbClr val="44546a"/>
                </a:solidFill>
                <a:latin typeface="SamsungOne 800C"/>
              </a:rPr>
              <a:t>1.</a:t>
            </a:r>
            <a:r>
              <a:rPr lang="en-US" altLang="ru-RU" sz="2400" b="0" spc="-1">
                <a:solidFill>
                  <a:srgbClr val="44546a"/>
                </a:solidFill>
                <a:latin typeface="SamsungOne 800C"/>
              </a:rPr>
              <a:t>2</a:t>
            </a:r>
            <a:r>
              <a:rPr lang="ru-RU" sz="2400" b="0" spc="-1">
                <a:solidFill>
                  <a:srgbClr val="44546a"/>
                </a:solidFill>
                <a:latin typeface="SamsungOne 800C"/>
              </a:rPr>
              <a:t> </a:t>
            </a:r>
            <a:r>
              <a:rPr lang="ru-RU" altLang="en-US" sz="2400" b="0" spc="-1">
                <a:solidFill>
                  <a:srgbClr val="44546a"/>
                </a:solidFill>
                <a:latin typeface="SamsungOne 800C"/>
              </a:rPr>
              <a:t>Исследование рынка</a:t>
            </a:r>
            <a:endParaRPr lang="ru-RU" altLang="en-US" sz="2400" b="0" spc="-1">
              <a:solidFill>
                <a:srgbClr val="44546a"/>
              </a:solidFill>
              <a:latin typeface="SamsungOne 800C"/>
            </a:endParaRPr>
          </a:p>
        </p:txBody>
      </p:sp>
      <p:sp>
        <p:nvSpPr>
          <p:cNvPr id="117" name="Прямоугольник 2"/>
          <p:cNvSpPr/>
          <p:nvPr/>
        </p:nvSpPr>
        <p:spPr>
          <a:xfrm>
            <a:off x="848160" y="1267200"/>
            <a:ext cx="2261265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 anchor="t">
            <a:spAutoFit/>
          </a:bodyPr>
          <a:lstStyle/>
          <a:p>
            <a:pPr>
              <a:lnSpc>
                <a:spcPct val="100000"/>
              </a:lnSpc>
              <a:buNone/>
              <a:defRPr/>
            </a:pPr>
            <a:r>
              <a:rPr lang="ru-RU" sz="1800" b="0" strike="noStrike" spc="-1">
                <a:solidFill>
                  <a:srgbClr val="ffffff"/>
                </a:solidFill>
                <a:latin typeface="Times New Roman"/>
              </a:rPr>
              <a:t>Модели систем связи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118" name="Таблица 3"/>
          <p:cNvGraphicFramePr/>
          <p:nvPr/>
        </p:nvGraphicFramePr>
        <p:xfrm>
          <a:off x="838080" y="1268760"/>
          <a:ext cx="10190468" cy="4848628"/>
        </p:xfrm>
        <a:graphic>
          <a:graphicData uri="http://schemas.openxmlformats.org/drawingml/2006/table">
            <a:tbl>
              <a:tblGrid>
                <a:gridCol w="2763527"/>
                <a:gridCol w="2400680"/>
                <a:gridCol w="2490902"/>
                <a:gridCol w="2535358"/>
              </a:tblGrid>
              <a:tr h="491746">
                <a:tc>
                  <a:txBody>
                    <a:bodyPr vert="horz" lIns="91440" tIns="45720" rIns="91440" bIns="45720" anchor="t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sz="1400" b="1" strike="noStrike" spc="-1">
                          <a:solidFill>
                            <a:srgbClr val="ffffff"/>
                          </a:solidFill>
                          <a:latin typeface="SamsungOne 450C"/>
                        </a:rPr>
                        <a:t>Характеристики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SamsungOne 450C"/>
                        </a:rPr>
                        <a:t>VocaStim</a:t>
                      </a:r>
                      <a:endParaRPr lang="en-US" sz="1400" b="1" strike="noStrike" spc="-1">
                        <a:solidFill>
                          <a:srgbClr val="ffffff"/>
                        </a:solidFill>
                        <a:latin typeface="SamsungOne 450C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SamsungOne 450C"/>
                        </a:rPr>
                        <a:t>VitalStim+</a:t>
                      </a:r>
                      <a:endParaRPr lang="en-US" sz="1400" b="1" strike="noStrike" spc="-1">
                        <a:solidFill>
                          <a:srgbClr val="ffffff"/>
                        </a:solidFill>
                        <a:latin typeface="SamsungOne 450C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SamsungOne 450C"/>
                        </a:rPr>
                        <a:t>Амплипульс</a:t>
                      </a:r>
                      <a:r>
                        <a:rPr lang="en-US" altLang="ru-RU" sz="1400" b="1" strike="noStrike" spc="-1">
                          <a:solidFill>
                            <a:srgbClr val="ffffff"/>
                          </a:solidFill>
                          <a:latin typeface="SamsungOne 450C"/>
                        </a:rPr>
                        <a:t>-5</a:t>
                      </a:r>
                      <a:r>
                        <a:rPr lang="ru-RU" altLang="en-US" sz="1400" b="1" strike="noStrike" spc="-1">
                          <a:solidFill>
                            <a:srgbClr val="ffffff"/>
                          </a:solidFill>
                          <a:latin typeface="SamsungOne 450C"/>
                        </a:rPr>
                        <a:t>Бр</a:t>
                      </a:r>
                      <a:endParaRPr lang="ru-RU" altLang="en-US" sz="1400" b="1" strike="noStrike" spc="-1">
                        <a:solidFill>
                          <a:srgbClr val="ffffff"/>
                        </a:solidFill>
                        <a:latin typeface="SamsungOne 450C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871376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alt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Тип питания</a:t>
                      </a:r>
                      <a:endParaRPr lang="ru-RU" altLang="en-US" sz="1400" b="0" strike="noStrike" spc="-1">
                        <a:solidFill>
                          <a:srgbClr val="44546a"/>
                        </a:solidFill>
                        <a:latin typeface="SamsungOne 450C"/>
                      </a:endParaRPr>
                    </a:p>
                  </a:txBody>
                  <a:tcPr marL="91440" marR="9144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alt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Сетевое</a:t>
                      </a:r>
                      <a:endParaRPr lang="ru-RU" altLang="en-US" sz="1400" b="0" strike="noStrike" spc="-1">
                        <a:solidFill>
                          <a:srgbClr val="44546a"/>
                        </a:solidFill>
                        <a:latin typeface="SamsungOne 450C"/>
                      </a:endParaRPr>
                    </a:p>
                  </a:txBody>
                  <a:tcPr marL="91440" marR="9144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alt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Аккумуляторное</a:t>
                      </a:r>
                      <a:endParaRPr lang="ru-RU" altLang="en-US" sz="1400" b="0" strike="noStrike" spc="-1">
                        <a:solidFill>
                          <a:srgbClr val="44546a"/>
                        </a:solidFill>
                        <a:latin typeface="SamsungOne 450C"/>
                      </a:endParaRPr>
                    </a:p>
                  </a:txBody>
                  <a:tcPr marL="91440" marR="9144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alt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Сетевое</a:t>
                      </a:r>
                      <a:endParaRPr lang="ru-RU" altLang="en-US" sz="1400" b="0" strike="noStrike" spc="-1">
                        <a:solidFill>
                          <a:srgbClr val="44546a"/>
                        </a:solidFill>
                        <a:latin typeface="SamsungOne 450C"/>
                      </a:endParaRPr>
                    </a:p>
                  </a:txBody>
                  <a:tcPr marL="91440" marR="9144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871376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alt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Количество каналов</a:t>
                      </a:r>
                      <a:endParaRPr lang="ru-RU" altLang="en-US" sz="1400" b="0" strike="noStrike" spc="-1">
                        <a:solidFill>
                          <a:srgbClr val="44546a"/>
                        </a:solidFill>
                        <a:latin typeface="SamsungOne 450C"/>
                      </a:endParaRPr>
                    </a:p>
                  </a:txBody>
                  <a:tcPr marL="91440" marR="9144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ru-RU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1</a:t>
                      </a:r>
                      <a:endParaRPr lang="en-US" altLang="ru-RU" sz="1400" b="0" strike="noStrike" spc="-1">
                        <a:solidFill>
                          <a:srgbClr val="44546a"/>
                        </a:solidFill>
                        <a:latin typeface="SamsungOne 450C"/>
                      </a:endParaRPr>
                    </a:p>
                  </a:txBody>
                  <a:tcPr marL="91440" marR="9144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ru-RU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4</a:t>
                      </a:r>
                      <a:endParaRPr lang="en-US" altLang="ru-RU" sz="1400" b="0" strike="noStrike" spc="-1">
                        <a:solidFill>
                          <a:srgbClr val="44546a"/>
                        </a:solidFill>
                        <a:latin typeface="SamsungOne 450C"/>
                      </a:endParaRPr>
                    </a:p>
                  </a:txBody>
                  <a:tcPr marL="91440" marR="9144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ru-RU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1</a:t>
                      </a:r>
                      <a:endParaRPr lang="en-US" altLang="ru-RU" sz="1400" b="0" strike="noStrike" spc="-1">
                        <a:solidFill>
                          <a:srgbClr val="44546a"/>
                        </a:solidFill>
                        <a:latin typeface="SamsungOne 450C"/>
                      </a:endParaRPr>
                    </a:p>
                  </a:txBody>
                  <a:tcPr marL="91440" marR="9144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871376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alt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Индикация</a:t>
                      </a:r>
                      <a:endParaRPr lang="ru-RU" altLang="en-US" sz="1400" b="0" strike="noStrike" spc="-1">
                        <a:solidFill>
                          <a:srgbClr val="44546a"/>
                        </a:solidFill>
                        <a:latin typeface="SamsungOne 450C"/>
                      </a:endParaRPr>
                    </a:p>
                  </a:txBody>
                  <a:tcPr marL="91440" marR="9144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alt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ЖК</a:t>
                      </a:r>
                      <a:r>
                        <a:rPr lang="en-US" altLang="ru-RU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-</a:t>
                      </a:r>
                      <a:r>
                        <a:rPr lang="ru-RU" alt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дисплей</a:t>
                      </a:r>
                      <a:endParaRPr lang="ru-RU" altLang="en-US" sz="1400" b="0" strike="noStrike" spc="-1">
                        <a:solidFill>
                          <a:srgbClr val="44546a"/>
                        </a:solidFill>
                        <a:latin typeface="SamsungOne 450C"/>
                      </a:endParaRPr>
                    </a:p>
                  </a:txBody>
                  <a:tcPr marL="91440" marR="9144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ru-RU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LED-</a:t>
                      </a:r>
                      <a:r>
                        <a:rPr lang="ru-RU" alt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дисплей</a:t>
                      </a:r>
                      <a:endParaRPr lang="ru-RU" altLang="en-US" sz="1400" b="0" strike="noStrike" spc="-1">
                        <a:solidFill>
                          <a:srgbClr val="44546a"/>
                        </a:solidFill>
                        <a:latin typeface="SamsungOne 450C"/>
                      </a:endParaRPr>
                    </a:p>
                  </a:txBody>
                  <a:tcPr marL="91440" marR="9144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alt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Восьмисегментные индикаторы</a:t>
                      </a:r>
                      <a:endParaRPr lang="ru-RU" altLang="en-US" sz="1400" b="0" strike="noStrike" spc="-1">
                        <a:solidFill>
                          <a:srgbClr val="44546a"/>
                        </a:solidFill>
                        <a:latin typeface="SamsungOne 450C"/>
                      </a:endParaRPr>
                    </a:p>
                  </a:txBody>
                  <a:tcPr marL="91440" marR="9144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871376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alt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Страна производитель</a:t>
                      </a:r>
                      <a:endParaRPr lang="ru-RU" altLang="en-US" sz="1400" b="0" strike="noStrike" spc="-1">
                        <a:solidFill>
                          <a:srgbClr val="44546a"/>
                        </a:solidFill>
                        <a:latin typeface="SamsungOne 450C"/>
                      </a:endParaRPr>
                    </a:p>
                  </a:txBody>
                  <a:tcPr marL="91440" marR="9144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alt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Германия</a:t>
                      </a:r>
                      <a:endParaRPr lang="ru-RU" altLang="en-US" sz="1400" b="0" strike="noStrike" spc="-1">
                        <a:solidFill>
                          <a:srgbClr val="44546a"/>
                        </a:solidFill>
                        <a:latin typeface="SamsungOne 450C"/>
                      </a:endParaRPr>
                    </a:p>
                  </a:txBody>
                  <a:tcPr marL="91440" marR="9144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alt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Великобритания</a:t>
                      </a:r>
                      <a:endParaRPr lang="ru-RU" altLang="en-US" sz="1400" b="0" strike="noStrike" spc="-1">
                        <a:solidFill>
                          <a:srgbClr val="44546a"/>
                        </a:solidFill>
                        <a:latin typeface="SamsungOne 450C"/>
                      </a:endParaRPr>
                    </a:p>
                  </a:txBody>
                  <a:tcPr marL="91440" marR="9144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alt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Россия</a:t>
                      </a:r>
                      <a:endParaRPr lang="ru-RU" altLang="en-US" sz="1400" b="0" strike="noStrike" spc="-1">
                        <a:solidFill>
                          <a:srgbClr val="44546a"/>
                        </a:solidFill>
                        <a:latin typeface="SamsungOne 450C"/>
                      </a:endParaRPr>
                    </a:p>
                  </a:txBody>
                  <a:tcPr marL="91440" marR="9144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871376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alt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Наличие БОС</a:t>
                      </a:r>
                      <a:endParaRPr lang="ru-RU" altLang="en-US" sz="1400" b="0" strike="noStrike" spc="-1">
                        <a:solidFill>
                          <a:srgbClr val="44546a"/>
                        </a:solidFill>
                        <a:latin typeface="SamsungOne 450C"/>
                      </a:endParaRPr>
                    </a:p>
                  </a:txBody>
                  <a:tcPr marL="91440" marR="9144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alt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Отсутствует</a:t>
                      </a:r>
                      <a:endParaRPr lang="ru-RU" altLang="en-US" sz="1400" b="0" strike="noStrike" spc="-1">
                        <a:solidFill>
                          <a:srgbClr val="44546a"/>
                        </a:solidFill>
                        <a:latin typeface="SamsungOne 450C"/>
                      </a:endParaRPr>
                    </a:p>
                  </a:txBody>
                  <a:tcPr marL="91440" marR="9144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alt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Присутствует</a:t>
                      </a:r>
                      <a:endParaRPr lang="ru-RU" altLang="en-US" sz="1400" b="0" strike="noStrike" spc="-1">
                        <a:solidFill>
                          <a:srgbClr val="44546a"/>
                        </a:solidFill>
                        <a:latin typeface="SamsungOne 450C"/>
                      </a:endParaRPr>
                    </a:p>
                  </a:txBody>
                  <a:tcPr marL="91440" marR="9144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alt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Отсутствует</a:t>
                      </a:r>
                      <a:endParaRPr lang="ru-RU" altLang="en-US" sz="1400" b="0" strike="noStrike" spc="-1">
                        <a:solidFill>
                          <a:srgbClr val="44546a"/>
                        </a:solidFill>
                        <a:latin typeface="SamsungOne 450C"/>
                      </a:endParaRPr>
                    </a:p>
                  </a:txBody>
                  <a:tcPr marL="91440" marR="9144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sp>
        <p:nvSpPr>
          <p:cNvPr id="119" name="Прямоугольник 4"/>
          <p:cNvSpPr/>
          <p:nvPr/>
        </p:nvSpPr>
        <p:spPr>
          <a:xfrm>
            <a:off x="1162116" y="836712"/>
            <a:ext cx="8282256" cy="32271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>
              <a:lnSpc>
                <a:spcPct val="100000"/>
              </a:lnSpc>
              <a:buNone/>
              <a:defRPr/>
            </a:pP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Таблица 1 - Характеристики 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конкурентов на рынке медицинских изделий</a:t>
            </a:r>
            <a:endParaRPr lang="ru-RU" altLang="en-US" sz="1600" b="0" strike="noStrike" spc="-1">
              <a:solidFill>
                <a:srgbClr val="44546a"/>
              </a:solidFill>
              <a:latin typeface="SamsungOne 450C"/>
            </a:endParaRPr>
          </a:p>
        </p:txBody>
      </p:sp>
      <p:pic>
        <p:nvPicPr>
          <p:cNvPr id="120" name="Рисунок 11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0764000" y="457200"/>
            <a:ext cx="1123560" cy="455040"/>
          </a:xfrm>
          <a:prstGeom prst="rect">
            <a:avLst/>
          </a:prstGeom>
          <a:ln w="0"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fld id="{F3C33431-0498-4726-B0FA-35489C9D2AEF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 idx="0"/>
          </p:nvPr>
        </p:nvSpPr>
        <p:spPr>
          <a:xfrm>
            <a:off x="838080" y="471724"/>
            <a:ext cx="7490520" cy="83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80000"/>
              </a:lnSpc>
              <a:buNone/>
              <a:defRPr/>
            </a:pPr>
            <a:r>
              <a:rPr lang="ru-RU" sz="2444" b="0" strike="noStrike" spc="-1">
                <a:solidFill>
                  <a:srgbClr val="44546a"/>
                </a:solidFill>
                <a:latin typeface="SamsungOne 800C"/>
              </a:rPr>
              <a:t>2.1 Архитектура проекта</a:t>
            </a:r>
            <a:endParaRPr sz="2400"/>
          </a:p>
          <a:p>
            <a:pPr>
              <a:lnSpc>
                <a:spcPct val="80000"/>
              </a:lnSpc>
              <a:buNone/>
              <a:defRPr/>
            </a:pPr>
            <a:br>
              <a:rPr sz="2400"/>
            </a:br>
            <a:r>
              <a:rPr lang="en-US" sz="2400" b="0" strike="noStrike" spc="-1">
                <a:solidFill>
                  <a:srgbClr val="44546a"/>
                </a:solidFill>
                <a:latin typeface="SamsungOne 800C"/>
              </a:rPr>
              <a:t>2.</a:t>
            </a:r>
            <a:r>
              <a:rPr lang="ru-RU" sz="2400" b="0" strike="noStrike" spc="-1">
                <a:solidFill>
                  <a:srgbClr val="44546a"/>
                </a:solidFill>
                <a:latin typeface="SamsungOne 800C"/>
              </a:rPr>
              <a:t>1</a:t>
            </a:r>
            <a:r>
              <a:rPr lang="en-US" sz="2400" b="0" strike="noStrike" spc="-1">
                <a:solidFill>
                  <a:srgbClr val="44546a"/>
                </a:solidFill>
                <a:latin typeface="SamsungOne 800C"/>
              </a:rPr>
              <a:t>.1 </a:t>
            </a:r>
            <a:r>
              <a:rPr lang="ru-RU" sz="2400" b="0" strike="noStrike" spc="-1">
                <a:solidFill>
                  <a:srgbClr val="44546a"/>
                </a:solidFill>
                <a:latin typeface="SamsungOne 800C"/>
              </a:rPr>
              <a:t>Плата микроконтроллера и </a:t>
            </a:r>
            <a:r>
              <a:rPr lang="en-US" sz="2400" b="0" strike="noStrike" spc="-1">
                <a:solidFill>
                  <a:srgbClr val="44546a"/>
                </a:solidFill>
                <a:latin typeface="SamsungOne 800C"/>
              </a:rPr>
              <a:t>Wi-Fi</a:t>
            </a:r>
            <a:endParaRPr lang="ru-RU" sz="2400" b="0" strike="noStrike" spc="-1">
              <a:solidFill>
                <a:srgbClr val="ffffff"/>
              </a:solidFill>
              <a:latin typeface="SamsungOne 450C"/>
            </a:endParaRPr>
          </a:p>
        </p:txBody>
      </p:sp>
      <p:pic>
        <p:nvPicPr>
          <p:cNvPr id="122" name="Picture 2" descr="Nucleo-64 STM32F446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318288" y="2348880"/>
            <a:ext cx="2517572" cy="3250954"/>
          </a:xfrm>
          <a:prstGeom prst="rect">
            <a:avLst/>
          </a:prstGeom>
          <a:ln w="0">
            <a:noFill/>
          </a:ln>
        </p:spPr>
      </p:pic>
      <p:pic>
        <p:nvPicPr>
          <p:cNvPr id="123" name="Picture 4" descr="ESP8266 ESP-01 Последовательный беспроводной WIFI модуль приемопередатчик  Приемник Интернет вещей Wi-Fi Модель плата купить недорого — выгодные цены,  бесплатная доставка, реальные отзывы с фото — Joom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253980" y="3386063"/>
            <a:ext cx="1800000" cy="1800000"/>
          </a:xfrm>
          <a:prstGeom prst="rect">
            <a:avLst/>
          </a:prstGeom>
          <a:ln w="0">
            <a:noFill/>
          </a:ln>
        </p:spPr>
      </p:pic>
      <p:sp>
        <p:nvSpPr>
          <p:cNvPr id="124" name="Прямоугольник 7"/>
          <p:cNvSpPr/>
          <p:nvPr/>
        </p:nvSpPr>
        <p:spPr>
          <a:xfrm>
            <a:off x="982764" y="1460861"/>
            <a:ext cx="10333816" cy="56533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>
              <a:lnSpc>
                <a:spcPct val="100000"/>
              </a:lnSpc>
              <a:buNone/>
              <a:defRPr/>
            </a:pP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В этом проекте применяется отладочная плата на основе микроконтроллера </a:t>
            </a:r>
            <a:r>
              <a:rPr lang="en-US" sz="1600" b="0" strike="noStrike" spc="-1">
                <a:solidFill>
                  <a:srgbClr val="44546a"/>
                </a:solidFill>
                <a:latin typeface="SamsungOne 450C"/>
              </a:rPr>
              <a:t>STM32F446RE Nucleo-64</a:t>
            </a: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.</a:t>
            </a:r>
            <a:endParaRPr lang="ru-RU" sz="1600" b="0" strike="noStrike" spc="-1">
              <a:solidFill>
                <a:srgbClr val="44546a"/>
              </a:solidFill>
              <a:latin typeface="SamsungOne 450C"/>
            </a:endParaRPr>
          </a:p>
          <a:p>
            <a:pPr>
              <a:lnSpc>
                <a:spcPct val="100000"/>
              </a:lnSpc>
              <a:buNone/>
              <a:defRPr/>
            </a:pP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В 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рамках требований к быстродействию и количеству используемых каналов серия 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F4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 удовлетворяет нас</a:t>
            </a: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.</a:t>
            </a:r>
            <a:endParaRPr lang="ru-RU" sz="16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25" name="Прямоугольник 8"/>
          <p:cNvSpPr/>
          <p:nvPr/>
        </p:nvSpPr>
        <p:spPr>
          <a:xfrm>
            <a:off x="983432" y="2071241"/>
            <a:ext cx="9794424" cy="56567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>
              <a:lnSpc>
                <a:spcPct val="100000"/>
              </a:lnSpc>
              <a:buNone/>
              <a:defRPr/>
            </a:pP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Так как 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отладочная плата не содержит</a:t>
            </a: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 </a:t>
            </a:r>
            <a:r>
              <a:rPr lang="en-US" sz="1600" b="0" strike="noStrike" spc="-1">
                <a:solidFill>
                  <a:srgbClr val="44546a"/>
                </a:solidFill>
                <a:latin typeface="SamsungOne 450C"/>
              </a:rPr>
              <a:t>Wi-Fi </a:t>
            </a: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модуля, 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воспользуемся</a:t>
            </a: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 </a:t>
            </a:r>
            <a:r>
              <a:rPr lang="en-US" sz="1600" b="0" strike="noStrike" spc="-1">
                <a:solidFill>
                  <a:srgbClr val="44546a"/>
                </a:solidFill>
                <a:latin typeface="SamsungOne 450C"/>
              </a:rPr>
              <a:t>ESP01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,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 как наиболее простым в применении</a:t>
            </a:r>
            <a:r>
              <a:rPr lang="en-US" sz="1600" b="0" strike="noStrike" spc="-1">
                <a:solidFill>
                  <a:srgbClr val="44546a"/>
                </a:solidFill>
                <a:latin typeface="SamsungOne 450C"/>
              </a:rPr>
              <a:t>.</a:t>
            </a:r>
            <a:endParaRPr lang="en-US" sz="16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26" name="Прямоугольник 9"/>
          <p:cNvSpPr/>
          <p:nvPr/>
        </p:nvSpPr>
        <p:spPr>
          <a:xfrm>
            <a:off x="1814808" y="5183801"/>
            <a:ext cx="3633120" cy="52743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  <a:buNone/>
              <a:defRPr/>
            </a:pPr>
            <a:r>
              <a:rPr lang="ru-RU" sz="1400" b="0" strike="noStrike" spc="-1">
                <a:solidFill>
                  <a:srgbClr val="44546a"/>
                </a:solidFill>
                <a:latin typeface="SamsungOne 450C"/>
                <a:ea typeface="Times New Roman"/>
              </a:rPr>
              <a:t>Рисунок 3 – Отладочная плата на основе</a:t>
            </a:r>
            <a:r>
              <a:rPr lang="ru-RU" altLang="en-US" sz="1400" b="0" strike="noStrike" spc="-1">
                <a:solidFill>
                  <a:srgbClr val="44546a"/>
                </a:solidFill>
                <a:latin typeface="SamsungOne 450C"/>
                <a:ea typeface="Times New Roman"/>
              </a:rPr>
              <a:t> </a:t>
            </a:r>
            <a:r>
              <a:rPr lang="en-US" sz="1400" b="0" strike="noStrike" spc="-1">
                <a:solidFill>
                  <a:srgbClr val="44546a"/>
                </a:solidFill>
                <a:latin typeface="SamsungOne 450C"/>
                <a:ea typeface="Times New Roman"/>
              </a:rPr>
              <a:t>F446RE</a:t>
            </a:r>
            <a:endParaRPr lang="en-US" sz="1400" b="0" strike="noStrike" spc="-1">
              <a:solidFill>
                <a:srgbClr val="44546a"/>
              </a:solidFill>
              <a:latin typeface="SamsungOne 450C"/>
              <a:ea typeface="Times New Roman"/>
            </a:endParaRPr>
          </a:p>
        </p:txBody>
      </p:sp>
      <p:sp>
        <p:nvSpPr>
          <p:cNvPr id="127" name="Прямоугольник 10"/>
          <p:cNvSpPr/>
          <p:nvPr/>
        </p:nvSpPr>
        <p:spPr>
          <a:xfrm>
            <a:off x="6701325" y="5186063"/>
            <a:ext cx="2894625" cy="3081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  <a:buNone/>
              <a:defRPr/>
            </a:pPr>
            <a:r>
              <a:rPr lang="ru-RU" sz="1400" b="0" strike="noStrike" spc="-1">
                <a:solidFill>
                  <a:srgbClr val="44546a"/>
                </a:solidFill>
                <a:latin typeface="SamsungOne 450C"/>
                <a:ea typeface="Times New Roman"/>
              </a:rPr>
              <a:t>Рисунок 4- </a:t>
            </a:r>
            <a:r>
              <a:rPr lang="en-US" sz="1400" b="0" strike="noStrike" spc="-1">
                <a:solidFill>
                  <a:srgbClr val="44546a"/>
                </a:solidFill>
                <a:latin typeface="SamsungOne 450C"/>
                <a:ea typeface="Times New Roman"/>
              </a:rPr>
              <a:t>Wi-Fi </a:t>
            </a:r>
            <a:r>
              <a:rPr lang="ru-RU" sz="1400" b="0" strike="noStrike" spc="-1">
                <a:solidFill>
                  <a:srgbClr val="44546a"/>
                </a:solidFill>
                <a:latin typeface="SamsungOne 450C"/>
                <a:ea typeface="Times New Roman"/>
              </a:rPr>
              <a:t>модуль </a:t>
            </a:r>
            <a:r>
              <a:rPr lang="en-US" sz="1400" b="0" strike="noStrike" spc="-1">
                <a:solidFill>
                  <a:srgbClr val="44546a"/>
                </a:solidFill>
                <a:latin typeface="SamsungOne 450C"/>
                <a:ea typeface="Times New Roman"/>
              </a:rPr>
              <a:t>ESP</a:t>
            </a:r>
            <a:r>
              <a:rPr lang="ru-RU" sz="1400" b="0" strike="noStrike" spc="-1">
                <a:solidFill>
                  <a:srgbClr val="44546a"/>
                </a:solidFill>
                <a:latin typeface="SamsungOne 450C"/>
                <a:ea typeface="Times New Roman"/>
              </a:rPr>
              <a:t>-</a:t>
            </a:r>
            <a:r>
              <a:rPr lang="en-US" sz="1400" b="0" strike="noStrike" spc="-1">
                <a:solidFill>
                  <a:srgbClr val="44546a"/>
                </a:solidFill>
                <a:latin typeface="SamsungOne 450C"/>
                <a:ea typeface="Times New Roman"/>
              </a:rPr>
              <a:t>01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28" name="Рисунок 127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0764000" y="457200"/>
            <a:ext cx="1123560" cy="455040"/>
          </a:xfrm>
          <a:prstGeom prst="rect">
            <a:avLst/>
          </a:prstGeom>
          <a:ln w="0">
            <a:noFill/>
          </a:ln>
        </p:spPr>
      </p:pic>
      <p:sp>
        <p:nvSpPr>
          <p:cNvPr id="10" name="Прямоугольник 8"/>
          <p:cNvSpPr/>
          <p:nvPr/>
        </p:nvSpPr>
        <p:spPr>
          <a:xfrm>
            <a:off x="1198788" y="5999294"/>
            <a:ext cx="9794424" cy="56205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>
              <a:lnSpc>
                <a:spcPct val="100000"/>
              </a:lnSpc>
              <a:buNone/>
              <a:defRPr/>
            </a:pP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Для отладочной платы требуется питание 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5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 В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,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 однако при проектировании силовых каскадов устройства достаточно использовать аккумулятор на 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3,7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 В и вторичный источник питания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.</a:t>
            </a:r>
            <a:endParaRPr lang="en-US" altLang="ru-RU" sz="16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fld id="{F3C33431-0498-4726-B0FA-35489C9D2AEF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 idx="0"/>
          </p:nvPr>
        </p:nvSpPr>
        <p:spPr>
          <a:xfrm>
            <a:off x="838080" y="365040"/>
            <a:ext cx="7490520" cy="907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  <a:buNone/>
              <a:defRPr/>
            </a:pPr>
            <a:r>
              <a:rPr lang="en-US" sz="2200" b="0" strike="noStrike" spc="-1">
                <a:solidFill>
                  <a:srgbClr val="44546a"/>
                </a:solidFill>
                <a:latin typeface="SamsungOne 800C"/>
              </a:rPr>
              <a:t>2.</a:t>
            </a:r>
            <a:r>
              <a:rPr lang="ru-RU" sz="2200" b="0" strike="noStrike" spc="-1">
                <a:solidFill>
                  <a:srgbClr val="44546a"/>
                </a:solidFill>
                <a:latin typeface="SamsungOne 800C"/>
              </a:rPr>
              <a:t>1</a:t>
            </a:r>
            <a:r>
              <a:rPr lang="en-US" sz="2200" b="0" strike="noStrike" spc="-1">
                <a:solidFill>
                  <a:srgbClr val="44546a"/>
                </a:solidFill>
                <a:latin typeface="SamsungOne 800C"/>
              </a:rPr>
              <a:t>.</a:t>
            </a:r>
            <a:r>
              <a:rPr lang="en-US" altLang="ru-RU" sz="2200" b="0" strike="noStrike" spc="-1">
                <a:solidFill>
                  <a:srgbClr val="44546a"/>
                </a:solidFill>
                <a:latin typeface="SamsungOne 800C"/>
              </a:rPr>
              <a:t>2</a:t>
            </a:r>
            <a:r>
              <a:rPr lang="en-US" sz="2200" b="0" strike="noStrike" spc="-1">
                <a:solidFill>
                  <a:srgbClr val="44546a"/>
                </a:solidFill>
                <a:latin typeface="SamsungOne 800C"/>
              </a:rPr>
              <a:t> </a:t>
            </a:r>
            <a:r>
              <a:rPr lang="ru-RU" sz="2200" b="0" strike="noStrike" spc="-1">
                <a:solidFill>
                  <a:srgbClr val="44546a"/>
                </a:solidFill>
                <a:latin typeface="SamsungOne 800C"/>
              </a:rPr>
              <a:t>Стоимость</a:t>
            </a:r>
            <a:r>
              <a:rPr lang="ru-RU" altLang="en-US" sz="2200" b="0" strike="noStrike" spc="-1">
                <a:solidFill>
                  <a:srgbClr val="44546a"/>
                </a:solidFill>
                <a:latin typeface="SamsungOne 800C"/>
              </a:rPr>
              <a:t> компонентов логической части</a:t>
            </a:r>
            <a:endParaRPr lang="ru-RU" altLang="en-US" sz="2200" b="0" strike="noStrike" spc="-1">
              <a:solidFill>
                <a:srgbClr val="44546a"/>
              </a:solidFill>
              <a:latin typeface="SamsungOne 800C"/>
            </a:endParaRPr>
          </a:p>
        </p:txBody>
      </p:sp>
      <p:graphicFrame>
        <p:nvGraphicFramePr>
          <p:cNvPr id="137" name="Таблица 2"/>
          <p:cNvGraphicFramePr/>
          <p:nvPr/>
        </p:nvGraphicFramePr>
        <p:xfrm>
          <a:off x="803412" y="1381252"/>
          <a:ext cx="10085040" cy="1435680"/>
        </p:xfrm>
        <a:graphic>
          <a:graphicData uri="http://schemas.openxmlformats.org/drawingml/2006/table">
            <a:tbl>
              <a:tblGrid>
                <a:gridCol w="5042520"/>
                <a:gridCol w="5042520"/>
              </a:tblGrid>
              <a:tr h="326520">
                <a:tc>
                  <a:txBody>
                    <a:bodyPr vert="horz" lIns="91440" tIns="45720" rIns="91440" bIns="45720" anchor="t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sz="1400" b="1" strike="noStrike" spc="-1">
                          <a:solidFill>
                            <a:srgbClr val="ffffff"/>
                          </a:solidFill>
                          <a:latin typeface="SamsungOne 450C"/>
                        </a:rPr>
                        <a:t>Наименование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sz="1400" b="1" strike="noStrike" spc="-1">
                          <a:solidFill>
                            <a:srgbClr val="ffffff"/>
                          </a:solidFill>
                          <a:latin typeface="SamsungOne 450C"/>
                        </a:rPr>
                        <a:t>Цена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69720">
                <a:tc>
                  <a:txBody>
                    <a:bodyPr vert="horz" lIns="91440" tIns="45720" rIns="91440" bIns="45720" anchor="t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Микроконтроллер </a:t>
                      </a:r>
                      <a:r>
                        <a:rPr 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STM32F446RE Nucleo-64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5900 рублей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69720">
                <a:tc>
                  <a:txBody>
                    <a:bodyPr vert="horz" lIns="91440" tIns="45720" rIns="91440" bIns="45720" anchor="t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Wi</a:t>
                      </a:r>
                      <a:r>
                        <a:rPr lang="ru-RU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-</a:t>
                      </a:r>
                      <a:r>
                        <a:rPr 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Fi </a:t>
                      </a:r>
                      <a:r>
                        <a:rPr lang="ru-RU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модуль </a:t>
                      </a:r>
                      <a:r>
                        <a:rPr 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ESP</a:t>
                      </a:r>
                      <a:r>
                        <a:rPr lang="ru-RU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-01 на базе чипа </a:t>
                      </a:r>
                      <a:r>
                        <a:rPr 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ESP</a:t>
                      </a:r>
                      <a:r>
                        <a:rPr lang="ru-RU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8266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1110 рублей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69720">
                <a:tc>
                  <a:txBody>
                    <a:bodyPr vert="horz" lIns="91440" tIns="45720" rIns="91440" bIns="45720" anchor="t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ru-RU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Прочее</a:t>
                      </a:r>
                      <a:r>
                        <a:rPr lang="en-US" altLang="ru-RU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,</a:t>
                      </a:r>
                      <a:r>
                        <a:rPr lang="ru-RU" altLang="en-US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 в том числе простая индикация</a:t>
                      </a:r>
                      <a:endParaRPr lang="ru-RU" altLang="en-US" sz="1400" b="0" strike="noStrike" spc="-1">
                        <a:solidFill>
                          <a:srgbClr val="44546a"/>
                        </a:solidFill>
                        <a:latin typeface="SamsungOne 450C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lnSpc>
                          <a:spcPct val="100000"/>
                        </a:lnSpc>
                        <a:buNone/>
                        <a:defRPr/>
                      </a:pPr>
                      <a:r>
                        <a:rPr lang="en-US" altLang="ru-RU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100</a:t>
                      </a:r>
                      <a:r>
                        <a:rPr lang="ru-RU" sz="1400" b="0" strike="noStrike" spc="-1">
                          <a:solidFill>
                            <a:srgbClr val="44546a"/>
                          </a:solidFill>
                          <a:latin typeface="SamsungOne 450C"/>
                        </a:rPr>
                        <a:t>0 рублей</a:t>
                      </a:r>
                      <a:endParaRPr lang="ru-RU" sz="1400" b="0" strike="noStrike" spc="-1">
                        <a:solidFill>
                          <a:srgbClr val="44546a"/>
                        </a:solidFill>
                        <a:latin typeface="SamsungOne 450C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sp>
        <p:nvSpPr>
          <p:cNvPr id="138" name="Прямоугольник 3"/>
          <p:cNvSpPr/>
          <p:nvPr/>
        </p:nvSpPr>
        <p:spPr>
          <a:xfrm>
            <a:off x="2135559" y="1052736"/>
            <a:ext cx="7560841" cy="3278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  <a:buNone/>
              <a:defRPr/>
            </a:pP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Таблица 2 – Стоимость составляющих устройства в магазине «ЧИП и ДИП»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9" name="Прямоугольник 4"/>
          <p:cNvSpPr/>
          <p:nvPr/>
        </p:nvSpPr>
        <p:spPr>
          <a:xfrm>
            <a:off x="838080" y="3212976"/>
            <a:ext cx="10082456" cy="32328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>
              <a:lnSpc>
                <a:spcPct val="100000"/>
              </a:lnSpc>
              <a:buNone/>
              <a:defRPr/>
            </a:pPr>
            <a:r>
              <a:rPr lang="ru-RU" altLang="en-US" sz="1800" b="0" strike="noStrike" spc="-1">
                <a:solidFill>
                  <a:srgbClr val="44546a"/>
                </a:solidFill>
                <a:latin typeface="SamsungOne 450C"/>
              </a:rPr>
              <a:t>Суммарная стоимость составляет порядка</a:t>
            </a: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 </a:t>
            </a:r>
            <a:r>
              <a:rPr lang="en-US" altLang="ru-RU" sz="1800" b="0" strike="noStrike" spc="-1">
                <a:solidFill>
                  <a:srgbClr val="44546a"/>
                </a:solidFill>
                <a:latin typeface="SamsungOne 450C"/>
              </a:rPr>
              <a:t>8</a:t>
            </a: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 тысяч рублей,</a:t>
            </a:r>
            <a:r>
              <a:rPr lang="ru-RU" altLang="en-US" sz="1800" b="0" strike="noStrike" spc="-1">
                <a:solidFill>
                  <a:srgbClr val="44546a"/>
                </a:solidFill>
                <a:latin typeface="SamsungOne 450C"/>
              </a:rPr>
              <a:t> без учета аналоговых схемотехнических решений</a:t>
            </a:r>
            <a:r>
              <a:rPr lang="en-US" altLang="ru-RU" sz="1800" b="0" strike="noStrike" spc="-1">
                <a:solidFill>
                  <a:srgbClr val="44546a"/>
                </a:solidFill>
                <a:latin typeface="SamsungOne 450C"/>
              </a:rPr>
              <a:t>,</a:t>
            </a:r>
            <a:r>
              <a:rPr lang="ru-RU" altLang="en-US" sz="1800" b="0" strike="noStrike" spc="-1">
                <a:solidFill>
                  <a:srgbClr val="44546a"/>
                </a:solidFill>
                <a:latin typeface="SamsungOne 450C"/>
              </a:rPr>
              <a:t> при том что использование </a:t>
            </a:r>
            <a:r>
              <a:rPr lang="en-US" altLang="ru-RU" sz="1800" b="0" strike="noStrike" spc="-1">
                <a:solidFill>
                  <a:srgbClr val="44546a"/>
                </a:solidFill>
                <a:latin typeface="SamsungOne 450C"/>
              </a:rPr>
              <a:t>ESP-01 </a:t>
            </a:r>
            <a:r>
              <a:rPr lang="ru-RU" altLang="en-US" sz="1800" b="0" strike="noStrike" spc="-1">
                <a:solidFill>
                  <a:srgbClr val="44546a"/>
                </a:solidFill>
                <a:latin typeface="SamsungOne 450C"/>
              </a:rPr>
              <a:t>как модуля в системе</a:t>
            </a:r>
            <a:r>
              <a:rPr lang="en-US" altLang="ru-RU" sz="1800" b="0" strike="noStrike" spc="-1">
                <a:solidFill>
                  <a:srgbClr val="44546a"/>
                </a:solidFill>
                <a:latin typeface="SamsungOne 450C"/>
              </a:rPr>
              <a:t>,</a:t>
            </a:r>
            <a:r>
              <a:rPr lang="ru-RU" altLang="en-US" sz="1800" b="0" strike="noStrike" spc="-1">
                <a:solidFill>
                  <a:srgbClr val="44546a"/>
                </a:solidFill>
                <a:latin typeface="SamsungOne 450C"/>
              </a:rPr>
              <a:t> ограничивает нас цифрой в </a:t>
            </a:r>
            <a:r>
              <a:rPr lang="en-US" altLang="ru-RU" sz="1800" b="0" strike="noStrike" spc="-1">
                <a:solidFill>
                  <a:srgbClr val="44546a"/>
                </a:solidFill>
                <a:latin typeface="SamsungOne 450C"/>
              </a:rPr>
              <a:t>1100</a:t>
            </a:r>
            <a:r>
              <a:rPr lang="ru-RU" altLang="en-US" sz="1800" b="0" strike="noStrike" spc="-1">
                <a:solidFill>
                  <a:srgbClr val="44546a"/>
                </a:solidFill>
                <a:latin typeface="SamsungOne 450C"/>
              </a:rPr>
              <a:t> рублей при розничной покупке</a:t>
            </a:r>
            <a:r>
              <a:rPr lang="en-US" altLang="ru-RU" sz="1800" b="0" strike="noStrike" spc="-1">
                <a:solidFill>
                  <a:srgbClr val="44546a"/>
                </a:solidFill>
                <a:latin typeface="SamsungOne 450C"/>
              </a:rPr>
              <a:t>.</a:t>
            </a:r>
            <a:endParaRPr lang="en-US" altLang="ru-RU" sz="1800" b="0" strike="noStrike" spc="-1">
              <a:solidFill>
                <a:srgbClr val="44546a"/>
              </a:solidFill>
              <a:latin typeface="SamsungOne 450C"/>
            </a:endParaRPr>
          </a:p>
          <a:p>
            <a:pPr>
              <a:lnSpc>
                <a:spcPct val="100000"/>
              </a:lnSpc>
              <a:buNone/>
              <a:defRPr/>
            </a:pPr>
            <a:endParaRPr lang="en-US" altLang="ru-RU" sz="1800" b="0" strike="noStrike" spc="-1">
              <a:solidFill>
                <a:srgbClr val="44546a"/>
              </a:solidFill>
              <a:latin typeface="SamsungOne 450C"/>
            </a:endParaRPr>
          </a:p>
          <a:p>
            <a:pPr>
              <a:lnSpc>
                <a:spcPct val="100000"/>
              </a:lnSpc>
              <a:buNone/>
              <a:defRPr/>
            </a:pP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В целях уменьшения цены, можно предпринять следующие </a:t>
            </a:r>
            <a:r>
              <a:rPr lang="ru-RU" altLang="en-US" sz="1800" b="0" strike="noStrike" spc="-1">
                <a:solidFill>
                  <a:srgbClr val="44546a"/>
                </a:solidFill>
                <a:latin typeface="SamsungOne 450C"/>
              </a:rPr>
              <a:t>действия</a:t>
            </a:r>
            <a:r>
              <a:rPr lang="en-US" sz="1800" b="0" strike="noStrike" spc="-1">
                <a:solidFill>
                  <a:srgbClr val="44546a"/>
                </a:solidFill>
                <a:latin typeface="SamsungOne 450C"/>
              </a:rPr>
              <a:t>:</a:t>
            </a:r>
            <a:endParaRPr lang="en-US" sz="1800" b="0" strike="noStrike" spc="-1">
              <a:solidFill>
                <a:srgbClr val="44546a"/>
              </a:solidFill>
              <a:latin typeface="SamsungOne 450C"/>
            </a:endParaRPr>
          </a:p>
          <a:p>
            <a:pPr>
              <a:lnSpc>
                <a:spcPct val="100000"/>
              </a:lnSpc>
              <a:buNone/>
              <a:defRPr/>
            </a:pPr>
            <a:endParaRPr lang="en-US" sz="1800" b="0" strike="noStrike" spc="-1">
              <a:solidFill>
                <a:srgbClr val="44546a"/>
              </a:solidFill>
              <a:latin typeface="SamsungOne 450C"/>
            </a:endParaRPr>
          </a:p>
          <a:p>
            <a:pPr marL="343080" indent="-252000">
              <a:lnSpc>
                <a:spcPct val="100000"/>
              </a:lnSpc>
              <a:spcAft>
                <a:spcPts val="1001"/>
              </a:spcAft>
              <a:buClr>
                <a:srgbClr val="44546a"/>
              </a:buClr>
              <a:buFont typeface="mn-ea"/>
              <a:buChar char="◆"/>
              <a:defRPr/>
            </a:pP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Поменять модель </a:t>
            </a:r>
            <a:r>
              <a:rPr lang="ru-RU" altLang="en-US" sz="1800" b="0" strike="noStrike" spc="-1">
                <a:solidFill>
                  <a:srgbClr val="44546a"/>
                </a:solidFill>
                <a:latin typeface="SamsungOne 450C"/>
              </a:rPr>
              <a:t>микроконтроллера </a:t>
            </a: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(</a:t>
            </a:r>
            <a:r>
              <a:rPr lang="en-US" sz="1800" b="0" strike="noStrike" spc="-1">
                <a:solidFill>
                  <a:srgbClr val="44546a"/>
                </a:solidFill>
                <a:latin typeface="SamsungOne 450C"/>
              </a:rPr>
              <a:t>ESP8266</a:t>
            </a:r>
            <a:r>
              <a:rPr lang="ru-RU" altLang="en-US" sz="1800" b="0" strike="noStrike" spc="-1">
                <a:solidFill>
                  <a:srgbClr val="44546a"/>
                </a:solidFill>
                <a:latin typeface="SamsungOne 450C"/>
              </a:rPr>
              <a:t> или </a:t>
            </a:r>
            <a:r>
              <a:rPr lang="en-US" b="0" strike="noStrike" spc="-1">
                <a:solidFill>
                  <a:srgbClr val="44546a"/>
                </a:solidFill>
                <a:latin typeface="SamsungOne 450C"/>
              </a:rPr>
              <a:t>ESP</a:t>
            </a:r>
            <a:r>
              <a:rPr lang="en-US" altLang="ru-RU" b="0" strike="noStrike" spc="-1">
                <a:solidFill>
                  <a:srgbClr val="44546a"/>
                </a:solidFill>
                <a:latin typeface="SamsungOne 450C"/>
              </a:rPr>
              <a:t>32</a:t>
            </a: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, цена которого </a:t>
            </a:r>
            <a:r>
              <a:rPr lang="ru-RU" altLang="en-US" sz="1800" b="0" strike="noStrike" spc="-1">
                <a:solidFill>
                  <a:srgbClr val="44546a"/>
                </a:solidFill>
                <a:latin typeface="SamsungOne 450C"/>
              </a:rPr>
              <a:t>порядка</a:t>
            </a: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 3 тысяч рублей</a:t>
            </a:r>
            <a:r>
              <a:rPr lang="en-US" altLang="ru-RU" sz="1800" b="0" strike="noStrike" spc="-1">
                <a:solidFill>
                  <a:srgbClr val="44546a"/>
                </a:solidFill>
                <a:latin typeface="SamsungOne 450C"/>
              </a:rPr>
              <a:t>,</a:t>
            </a:r>
            <a:r>
              <a:rPr lang="ru-RU" altLang="en-US" sz="1800" b="0" strike="noStrike" spc="-1">
                <a:solidFill>
                  <a:srgbClr val="44546a"/>
                </a:solidFill>
                <a:latin typeface="SamsungOne 450C"/>
              </a:rPr>
              <a:t> что избавит от необходимости использования отдельного модуля для беспроводной связи</a:t>
            </a: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).</a:t>
            </a:r>
            <a:endParaRPr lang="ru-RU" sz="1800" b="0" strike="noStrike" spc="-1">
              <a:solidFill>
                <a:srgbClr val="44546a"/>
              </a:solidFill>
              <a:latin typeface="SamsungOne 450C"/>
            </a:endParaRPr>
          </a:p>
          <a:p>
            <a:pPr marL="343080" indent="-252000">
              <a:lnSpc>
                <a:spcPct val="100000"/>
              </a:lnSpc>
              <a:spcAft>
                <a:spcPts val="1001"/>
              </a:spcAft>
              <a:buClr>
                <a:srgbClr val="44546a"/>
              </a:buClr>
              <a:buFont typeface="mn-ea"/>
              <a:buChar char="◆"/>
              <a:defRPr/>
            </a:pPr>
            <a:r>
              <a:rPr lang="ru-RU" altLang="en-US" sz="1800" b="0" strike="noStrike" spc="-1">
                <a:solidFill>
                  <a:srgbClr val="44546a"/>
                </a:solidFill>
                <a:latin typeface="SamsungOne 450C"/>
              </a:rPr>
              <a:t>Выпускать прибор серийно и осуществлять оптовые закупки</a:t>
            </a:r>
            <a:r>
              <a:rPr lang="en-US" altLang="ru-RU" sz="1800" b="0" strike="noStrike" spc="-1">
                <a:solidFill>
                  <a:srgbClr val="44546a"/>
                </a:solidFill>
                <a:latin typeface="SamsungOne 450C"/>
              </a:rPr>
              <a:t>,</a:t>
            </a:r>
            <a:r>
              <a:rPr lang="ru-RU" altLang="en-US" sz="1800" b="0" strike="noStrike" spc="-1">
                <a:solidFill>
                  <a:srgbClr val="44546a"/>
                </a:solidFill>
                <a:latin typeface="SamsungOne 450C"/>
              </a:rPr>
              <a:t> что в перспективе позволит уменьшить стоимость изделия до </a:t>
            </a:r>
            <a:r>
              <a:rPr lang="en-US" altLang="ru-RU" sz="1800" b="0" strike="noStrike" spc="-1">
                <a:solidFill>
                  <a:srgbClr val="44546a"/>
                </a:solidFill>
                <a:latin typeface="SamsungOne 450C"/>
              </a:rPr>
              <a:t>8</a:t>
            </a: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0 </a:t>
            </a:r>
            <a:r>
              <a:rPr lang="en-US" sz="1800" b="0" strike="noStrike" spc="-1">
                <a:solidFill>
                  <a:srgbClr val="44546a"/>
                </a:solidFill>
                <a:latin typeface="SamsungOne 450C"/>
              </a:rPr>
              <a:t>%</a:t>
            </a: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.</a:t>
            </a:r>
            <a:endParaRPr lang="ru-RU" sz="1800" b="0" strike="noStrike" spc="-1">
              <a:solidFill>
                <a:srgbClr val="44546a"/>
              </a:solidFill>
              <a:latin typeface="SamsungOne 450C"/>
            </a:endParaRPr>
          </a:p>
        </p:txBody>
      </p:sp>
      <p:pic>
        <p:nvPicPr>
          <p:cNvPr id="140" name="Рисунок 13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0764000" y="457200"/>
            <a:ext cx="1123560" cy="455040"/>
          </a:xfrm>
          <a:prstGeom prst="rect">
            <a:avLst/>
          </a:prstGeom>
          <a:ln w="0"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fld id="{F3C33431-0498-4726-B0FA-35489C9D2AEF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32451" y="1793892"/>
            <a:ext cx="6127097" cy="4659443"/>
          </a:xfrm>
          <a:prstGeom prst="rect">
            <a:avLst/>
          </a:prstGeom>
        </p:spPr>
      </p:pic>
      <p:sp>
        <p:nvSpPr>
          <p:cNvPr id="141" name="PlaceHolder 1"/>
          <p:cNvSpPr>
            <a:spLocks noGrp="1"/>
          </p:cNvSpPr>
          <p:nvPr>
            <p:ph type="title" idx="0"/>
          </p:nvPr>
        </p:nvSpPr>
        <p:spPr>
          <a:xfrm>
            <a:off x="838080" y="365040"/>
            <a:ext cx="7490520" cy="721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  <a:buNone/>
              <a:defRPr/>
            </a:pPr>
            <a:r>
              <a:rPr lang="en-US" sz="2200" b="0" strike="noStrike" spc="-1">
                <a:solidFill>
                  <a:srgbClr val="44546a"/>
                </a:solidFill>
                <a:latin typeface="SamsungOne 800C"/>
              </a:rPr>
              <a:t>2.</a:t>
            </a:r>
            <a:r>
              <a:rPr lang="ru-RU" sz="2200" b="0" strike="noStrike" spc="-1">
                <a:solidFill>
                  <a:srgbClr val="44546a"/>
                </a:solidFill>
                <a:latin typeface="SamsungOne 800C"/>
              </a:rPr>
              <a:t>2</a:t>
            </a:r>
            <a:r>
              <a:rPr lang="en-US" sz="2200" b="0" strike="noStrike" spc="-1">
                <a:solidFill>
                  <a:srgbClr val="44546a"/>
                </a:solidFill>
                <a:latin typeface="SamsungOne 800C"/>
              </a:rPr>
              <a:t> </a:t>
            </a:r>
            <a:r>
              <a:rPr lang="ru-RU" sz="2200" b="0" strike="noStrike" spc="-1">
                <a:solidFill>
                  <a:srgbClr val="44546a"/>
                </a:solidFill>
                <a:latin typeface="SamsungOne 800C"/>
              </a:rPr>
              <a:t>Проектирование </a:t>
            </a:r>
            <a:r>
              <a:rPr lang="ru-RU" altLang="en-US" sz="2200" b="0" strike="noStrike" spc="-1">
                <a:solidFill>
                  <a:srgbClr val="44546a"/>
                </a:solidFill>
                <a:latin typeface="SamsungOne 800C"/>
              </a:rPr>
              <a:t>реабилитационного комплекса</a:t>
            </a:r>
            <a:endParaRPr lang="ru-RU" altLang="en-US" sz="2200" b="0" strike="noStrike" spc="-1">
              <a:solidFill>
                <a:srgbClr val="44546a"/>
              </a:solidFill>
              <a:latin typeface="SamsungOne 800C"/>
            </a:endParaRPr>
          </a:p>
        </p:txBody>
      </p:sp>
      <p:sp>
        <p:nvSpPr>
          <p:cNvPr id="144" name="Прямоугольник 4"/>
          <p:cNvSpPr/>
          <p:nvPr/>
        </p:nvSpPr>
        <p:spPr>
          <a:xfrm>
            <a:off x="3472350" y="6396844"/>
            <a:ext cx="5237775" cy="30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  <a:buNone/>
              <a:defRPr/>
            </a:pPr>
            <a:r>
              <a:rPr lang="ru-RU" sz="1400" b="0" strike="noStrike" spc="-1">
                <a:solidFill>
                  <a:srgbClr val="44546a"/>
                </a:solidFill>
                <a:latin typeface="SamsungOne 450C"/>
                <a:ea typeface="Times New Roman"/>
              </a:rPr>
              <a:t>Рисунок </a:t>
            </a:r>
            <a:r>
              <a:rPr lang="en-US" altLang="ru-RU" sz="1400" b="0" strike="noStrike" spc="-1">
                <a:solidFill>
                  <a:srgbClr val="44546a"/>
                </a:solidFill>
                <a:latin typeface="SamsungOne 450C"/>
                <a:ea typeface="Times New Roman"/>
              </a:rPr>
              <a:t>5</a:t>
            </a:r>
            <a:r>
              <a:rPr lang="ru-RU" sz="1400" b="0" strike="noStrike" spc="-1">
                <a:solidFill>
                  <a:srgbClr val="44546a"/>
                </a:solidFill>
                <a:latin typeface="SamsungOne 450C"/>
                <a:ea typeface="Times New Roman"/>
              </a:rPr>
              <a:t> - Структурная схема проектируемого устройства</a:t>
            </a:r>
            <a:endParaRPr lang="ru-RU" sz="1400" b="0" strike="noStrike" spc="-1">
              <a:solidFill>
                <a:srgbClr val="44546a"/>
              </a:solidFill>
              <a:latin typeface="SamsungOne 450C"/>
              <a:ea typeface="Times New Roman"/>
            </a:endParaRPr>
          </a:p>
        </p:txBody>
      </p:sp>
      <p:pic>
        <p:nvPicPr>
          <p:cNvPr id="145" name="Рисунок 14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0764000" y="457200"/>
            <a:ext cx="1123560" cy="455040"/>
          </a:xfrm>
          <a:prstGeom prst="rect">
            <a:avLst/>
          </a:prstGeom>
          <a:ln w="0">
            <a:noFill/>
          </a:ln>
        </p:spPr>
      </p:pic>
      <p:sp>
        <p:nvSpPr>
          <p:cNvPr id="142" name="Прямоугольник 2"/>
          <p:cNvSpPr/>
          <p:nvPr/>
        </p:nvSpPr>
        <p:spPr>
          <a:xfrm>
            <a:off x="838080" y="944724"/>
            <a:ext cx="9722416" cy="81363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>
              <a:lnSpc>
                <a:spcPct val="100000"/>
              </a:lnSpc>
              <a:buNone/>
              <a:defRPr/>
            </a:pPr>
            <a:r>
              <a:rPr lang="ru-RU" sz="1600" b="0" strike="noStrike" spc="-1">
                <a:solidFill>
                  <a:srgbClr val="44546a"/>
                </a:solidFill>
                <a:latin typeface="SamsungOne 450C"/>
              </a:rPr>
              <a:t>Система спроектирована на 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основе анализа прибора 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VitalStim.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 В рамках данной работы нас интересует правая часть схемы рисунка 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5,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 а именно взаимодействие двух микроконтроллеров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,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 индикация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,</a:t>
            </a:r>
            <a:r>
              <a:rPr lang="ru-RU" altLang="en-US" sz="1600" b="0" strike="noStrike" spc="-1">
                <a:solidFill>
                  <a:srgbClr val="44546a"/>
                </a:solidFill>
                <a:latin typeface="SamsungOne 450C"/>
              </a:rPr>
              <a:t> а также ШИМ выходы и АЦП входы </a:t>
            </a:r>
            <a:r>
              <a:rPr lang="en-US" altLang="ru-RU" sz="1600" b="0" strike="noStrike" spc="-1">
                <a:solidFill>
                  <a:srgbClr val="44546a"/>
                </a:solidFill>
                <a:latin typeface="SamsungOne 450C"/>
              </a:rPr>
              <a:t>STM.</a:t>
            </a:r>
            <a:endParaRPr lang="en-US" altLang="ru-RU" sz="1600" b="0" strike="noStrike" spc="-1">
              <a:solidFill>
                <a:srgbClr val="44546a"/>
              </a:solidFill>
              <a:latin typeface="SamsungOne 450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fld id="{F3C33431-0498-4726-B0FA-35489C9D2AEF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Рисунок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80022" y="462248"/>
            <a:ext cx="4140514" cy="5933503"/>
          </a:xfrm>
          <a:prstGeom prst="rect">
            <a:avLst/>
          </a:prstGeom>
          <a:ln>
            <a:noFill/>
          </a:ln>
        </p:spPr>
      </p:pic>
      <p:sp>
        <p:nvSpPr>
          <p:cNvPr id="146" name="PlaceHolder 1"/>
          <p:cNvSpPr>
            <a:spLocks noGrp="1"/>
          </p:cNvSpPr>
          <p:nvPr>
            <p:ph type="title" idx="0"/>
          </p:nvPr>
        </p:nvSpPr>
        <p:spPr>
          <a:xfrm>
            <a:off x="838080" y="365040"/>
            <a:ext cx="749052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  <a:buNone/>
              <a:defRPr/>
            </a:pPr>
            <a:r>
              <a:rPr lang="ru-RU" sz="2400" b="0" strike="noStrike" spc="-1">
                <a:solidFill>
                  <a:srgbClr val="44546a"/>
                </a:solidFill>
                <a:latin typeface="SamsungOne 800C"/>
              </a:rPr>
              <a:t>2.3 Принцип работы устройства</a:t>
            </a:r>
            <a:endParaRPr lang="ru-RU" sz="24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48" name="Прямоугольник 3"/>
          <p:cNvSpPr/>
          <p:nvPr/>
        </p:nvSpPr>
        <p:spPr>
          <a:xfrm>
            <a:off x="1811523" y="6433438"/>
            <a:ext cx="3132349" cy="3079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  <a:buNone/>
              <a:defRPr/>
            </a:pPr>
            <a:r>
              <a:rPr lang="ru-RU" sz="1400" b="0" strike="noStrike" spc="-1">
                <a:solidFill>
                  <a:srgbClr val="44546a"/>
                </a:solidFill>
                <a:latin typeface="Times New Roman"/>
                <a:ea typeface="Times New Roman"/>
              </a:rPr>
              <a:t>Рисунок </a:t>
            </a:r>
            <a:r>
              <a:rPr lang="en-US" altLang="ru-RU" sz="1400" b="0" strike="noStrike" spc="-1">
                <a:solidFill>
                  <a:srgbClr val="44546a"/>
                </a:solidFill>
                <a:latin typeface="Times New Roman"/>
                <a:ea typeface="Times New Roman"/>
              </a:rPr>
              <a:t>6</a:t>
            </a:r>
            <a:r>
              <a:rPr lang="ru-RU" sz="1400" b="0" strike="noStrike" spc="-1">
                <a:solidFill>
                  <a:srgbClr val="44546a"/>
                </a:solidFill>
                <a:latin typeface="Times New Roman"/>
                <a:ea typeface="Times New Roman"/>
              </a:rPr>
              <a:t> – Алгоритм </a:t>
            </a:r>
            <a:r>
              <a:rPr lang="ru-RU" altLang="en-US" sz="1400" b="0" strike="noStrike" spc="-1">
                <a:solidFill>
                  <a:srgbClr val="44546a"/>
                </a:solidFill>
                <a:latin typeface="Times New Roman"/>
                <a:ea typeface="Times New Roman"/>
              </a:rPr>
              <a:t>главного меню</a:t>
            </a:r>
            <a:endParaRPr lang="ru-RU" altLang="en-US" sz="1400" b="0" strike="noStrike" spc="-1">
              <a:solidFill>
                <a:srgbClr val="44546a"/>
              </a:solidFill>
              <a:latin typeface="Times New Roman"/>
              <a:ea typeface="Times New Roman"/>
            </a:endParaRPr>
          </a:p>
        </p:txBody>
      </p:sp>
      <p:pic>
        <p:nvPicPr>
          <p:cNvPr id="149" name="Рисунок 148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0764000" y="457200"/>
            <a:ext cx="1123560" cy="455040"/>
          </a:xfrm>
          <a:prstGeom prst="rect">
            <a:avLst/>
          </a:prstGeom>
          <a:ln w="0"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fld id="{F3C33431-0498-4726-B0FA-35489C9D2AEF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  <p:sp>
        <p:nvSpPr>
          <p:cNvPr id="151" name="Прямоугольник 3"/>
          <p:cNvSpPr/>
          <p:nvPr/>
        </p:nvSpPr>
        <p:spPr>
          <a:xfrm>
            <a:off x="7104112" y="6433439"/>
            <a:ext cx="3708412" cy="30763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  <a:buNone/>
              <a:defRPr/>
            </a:pPr>
            <a:r>
              <a:rPr lang="ru-RU" sz="1400" b="0" strike="noStrike" spc="-1">
                <a:solidFill>
                  <a:srgbClr val="44546a"/>
                </a:solidFill>
                <a:latin typeface="Times New Roman"/>
                <a:ea typeface="Times New Roman"/>
              </a:rPr>
              <a:t>Рисунок </a:t>
            </a:r>
            <a:r>
              <a:rPr lang="en-US" altLang="ru-RU" sz="1400" b="0" strike="noStrike" spc="-1">
                <a:solidFill>
                  <a:srgbClr val="44546a"/>
                </a:solidFill>
                <a:latin typeface="Times New Roman"/>
                <a:ea typeface="Times New Roman"/>
              </a:rPr>
              <a:t>7</a:t>
            </a:r>
            <a:r>
              <a:rPr lang="ru-RU" sz="1400" b="0" strike="noStrike" spc="-1">
                <a:solidFill>
                  <a:srgbClr val="44546a"/>
                </a:solidFill>
                <a:latin typeface="Times New Roman"/>
                <a:ea typeface="Times New Roman"/>
              </a:rPr>
              <a:t> – Алгоритм </a:t>
            </a:r>
            <a:r>
              <a:rPr lang="ru-RU" altLang="en-US" sz="1400" b="0" strike="noStrike" spc="-1">
                <a:solidFill>
                  <a:srgbClr val="44546a"/>
                </a:solidFill>
                <a:latin typeface="Times New Roman"/>
                <a:ea typeface="Times New Roman"/>
              </a:rPr>
              <a:t>стиумуляции с БОС</a:t>
            </a:r>
            <a:endParaRPr lang="ru-RU" altLang="en-US" sz="1400" b="0" strike="noStrike" spc="-1">
              <a:solidFill>
                <a:srgbClr val="44546a"/>
              </a:solidFill>
              <a:latin typeface="Times New Roman"/>
              <a:ea typeface="Times New Roman"/>
            </a:endParaRPr>
          </a:p>
        </p:txBody>
      </p:sp>
      <p:pic>
        <p:nvPicPr>
          <p:cNvPr id="153" name="Рисунок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0748" y="1700808"/>
            <a:ext cx="5225251" cy="403244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 idx="0"/>
          </p:nvPr>
        </p:nvSpPr>
        <p:spPr>
          <a:xfrm>
            <a:off x="838080" y="365040"/>
            <a:ext cx="749052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  <a:buNone/>
              <a:defRPr/>
            </a:pPr>
            <a:r>
              <a:rPr lang="ru-RU" sz="2400" b="0" strike="noStrike" spc="-1">
                <a:solidFill>
                  <a:srgbClr val="44546a"/>
                </a:solidFill>
                <a:latin typeface="SamsungOne 800C"/>
              </a:rPr>
              <a:t>2.</a:t>
            </a:r>
            <a:r>
              <a:rPr lang="en-US" altLang="ru-RU" sz="2400" b="0" strike="noStrike" spc="-1">
                <a:solidFill>
                  <a:srgbClr val="44546a"/>
                </a:solidFill>
                <a:latin typeface="SamsungOne 800C"/>
              </a:rPr>
              <a:t>4</a:t>
            </a:r>
            <a:r>
              <a:rPr lang="ru-RU" sz="2400" b="0" strike="noStrike" spc="-1">
                <a:solidFill>
                  <a:srgbClr val="44546a"/>
                </a:solidFill>
                <a:latin typeface="SamsungOne 800C"/>
              </a:rPr>
              <a:t> Принцип </a:t>
            </a:r>
            <a:r>
              <a:rPr lang="ru-RU" altLang="en-US" sz="2400" b="0" strike="noStrike" spc="-1">
                <a:solidFill>
                  <a:srgbClr val="44546a"/>
                </a:solidFill>
                <a:latin typeface="SamsungOne 800C"/>
              </a:rPr>
              <a:t>связи микроконтроллеров</a:t>
            </a:r>
            <a:endParaRPr lang="ru-RU" altLang="en-US" sz="2400" b="0" strike="noStrike" spc="-1">
              <a:solidFill>
                <a:srgbClr val="44546a"/>
              </a:solidFill>
              <a:latin typeface="SamsungOne 800C"/>
            </a:endParaRPr>
          </a:p>
        </p:txBody>
      </p:sp>
      <p:sp>
        <p:nvSpPr>
          <p:cNvPr id="148" name="Прямоугольник 3"/>
          <p:cNvSpPr/>
          <p:nvPr/>
        </p:nvSpPr>
        <p:spPr>
          <a:xfrm>
            <a:off x="1415479" y="5769260"/>
            <a:ext cx="3132349" cy="3071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  <a:buNone/>
              <a:defRPr/>
            </a:pPr>
            <a:r>
              <a:rPr lang="ru-RU" sz="1400" b="0" strike="noStrike" spc="-1">
                <a:solidFill>
                  <a:srgbClr val="44546a"/>
                </a:solidFill>
                <a:latin typeface="Times New Roman"/>
                <a:ea typeface="Times New Roman"/>
              </a:rPr>
              <a:t>Рисунок </a:t>
            </a:r>
            <a:r>
              <a:rPr lang="en-US" altLang="ru-RU" sz="1400" b="0" strike="noStrike" spc="-1">
                <a:solidFill>
                  <a:srgbClr val="44546a"/>
                </a:solidFill>
                <a:latin typeface="Times New Roman"/>
                <a:ea typeface="Times New Roman"/>
              </a:rPr>
              <a:t>8</a:t>
            </a:r>
            <a:r>
              <a:rPr lang="ru-RU" sz="1400" b="0" strike="noStrike" spc="-1">
                <a:solidFill>
                  <a:srgbClr val="44546a"/>
                </a:solidFill>
                <a:latin typeface="Times New Roman"/>
                <a:ea typeface="Times New Roman"/>
              </a:rPr>
              <a:t> – Алгоритм работы </a:t>
            </a:r>
            <a:r>
              <a:rPr lang="en-US" altLang="ru-RU" sz="1400" b="0" strike="noStrike" spc="-1">
                <a:solidFill>
                  <a:srgbClr val="44546a"/>
                </a:solidFill>
                <a:latin typeface="Times New Roman"/>
                <a:ea typeface="Times New Roman"/>
              </a:rPr>
              <a:t>ESP</a:t>
            </a:r>
            <a:endParaRPr lang="en-US" altLang="ru-RU" sz="1400" b="0" strike="noStrike" spc="-1">
              <a:solidFill>
                <a:srgbClr val="44546a"/>
              </a:solidFill>
              <a:latin typeface="Times New Roman"/>
              <a:ea typeface="Times New Roman"/>
            </a:endParaRPr>
          </a:p>
        </p:txBody>
      </p:sp>
      <p:pic>
        <p:nvPicPr>
          <p:cNvPr id="149" name="Рисунок 148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0764000" y="457200"/>
            <a:ext cx="1123560" cy="455040"/>
          </a:xfrm>
          <a:prstGeom prst="rect">
            <a:avLst/>
          </a:prstGeom>
          <a:ln w="0"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1496600" y="6381328"/>
            <a:ext cx="50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fld id="{F3C33431-0498-4726-B0FA-35489C9D2AEF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  <p:pic>
        <p:nvPicPr>
          <p:cNvPr id="1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9828" y="1356360"/>
            <a:ext cx="3048000" cy="4145280"/>
          </a:xfrm>
          <a:prstGeom prst="rect">
            <a:avLst/>
          </a:prstGeom>
        </p:spPr>
      </p:pic>
      <p:sp>
        <p:nvSpPr>
          <p:cNvPr id="151" name="Прямоугольник 3"/>
          <p:cNvSpPr/>
          <p:nvPr/>
        </p:nvSpPr>
        <p:spPr>
          <a:xfrm>
            <a:off x="6960096" y="5786135"/>
            <a:ext cx="3132350" cy="3072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  <a:buNone/>
              <a:defRPr/>
            </a:pPr>
            <a:r>
              <a:rPr lang="ru-RU" sz="1400" b="0" strike="noStrike" spc="-1">
                <a:solidFill>
                  <a:srgbClr val="44546a"/>
                </a:solidFill>
                <a:latin typeface="Times New Roman"/>
                <a:ea typeface="Times New Roman"/>
              </a:rPr>
              <a:t>Рисунок </a:t>
            </a:r>
            <a:r>
              <a:rPr lang="en-US" altLang="ru-RU" sz="1400" b="0" strike="noStrike" spc="-1">
                <a:solidFill>
                  <a:srgbClr val="44546a"/>
                </a:solidFill>
                <a:latin typeface="Times New Roman"/>
                <a:ea typeface="Times New Roman"/>
              </a:rPr>
              <a:t>9</a:t>
            </a:r>
            <a:r>
              <a:rPr lang="ru-RU" sz="1400" b="0" strike="noStrike" spc="-1">
                <a:solidFill>
                  <a:srgbClr val="44546a"/>
                </a:solidFill>
                <a:latin typeface="Times New Roman"/>
                <a:ea typeface="Times New Roman"/>
              </a:rPr>
              <a:t> – Алгоритм работы </a:t>
            </a:r>
            <a:r>
              <a:rPr lang="en-US" altLang="ru-RU" sz="1400" b="0" strike="noStrike" spc="-1">
                <a:solidFill>
                  <a:srgbClr val="44546a"/>
                </a:solidFill>
                <a:latin typeface="Times New Roman"/>
                <a:ea typeface="Times New Roman"/>
              </a:rPr>
              <a:t>STM</a:t>
            </a:r>
            <a:endParaRPr lang="en-US" altLang="ru-RU" sz="1400" b="0" strike="noStrike" spc="-1">
              <a:solidFill>
                <a:srgbClr val="44546a"/>
              </a:solidFill>
              <a:latin typeface="Times New Roman"/>
              <a:ea typeface="Times New Roman"/>
            </a:endParaRPr>
          </a:p>
        </p:txBody>
      </p:sp>
      <p:pic>
        <p:nvPicPr>
          <p:cNvPr id="1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05028" y="1356360"/>
            <a:ext cx="5143500" cy="414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765</ep:Words>
  <ep:PresentationFormat>Произвольный</ep:PresentationFormat>
  <ep:Paragraphs>153</ep:Paragraphs>
  <ep:Slides>15</ep:Slides>
  <ep:Notes>0</ep:Notes>
  <ep:TotalTime>0</ep:TotalTime>
  <ep:HiddenSlides>0</ep:HiddenSlides>
  <ep:MMClips>0</ep:MMClips>
  <ep:HeadingPairs>
    <vt:vector size="4" baseType="variant">
      <vt:variant>
        <vt:lpstr>Тема</vt:lpstr>
      </vt:variant>
      <vt:variant>
        <vt:i4>2</vt:i4>
      </vt:variant>
      <vt:variant>
        <vt:lpstr>Заголовок слайда</vt:lpstr>
      </vt:variant>
      <vt:variant>
        <vt:i4>15</vt:i4>
      </vt:variant>
    </vt:vector>
  </ep:HeadingPairs>
  <ep:TitlesOfParts>
    <vt:vector size="17" baseType="lpstr">
      <vt:lpstr>Office Theme</vt:lpstr>
      <vt:lpstr>Office Theme</vt:lpstr>
      <vt:lpstr>Слайд 1</vt:lpstr>
      <vt:lpstr>Цель проекта: Разработка логической части устройства четырехканального реабилитационного комплекса для лечения дисфагии как элемента умной сети больницы.  Решаемые задачи: 1. Изучение и обзор рынка реабилитационных апаратов нейроэлектромиостимуляции. 2. Анализ аналогов методом обратной инженерии. 3. Тестирование устройства для управления аналоговыми схемотехническими каскадами и связью с сетью. 4. Планировка интеграции устройсва в сеть лечебных учреждений.  Проект оптимизирует экономические затраты на прохождение реабилитационной терапии и упрощает работу специалистов с оборудованием.   Существующие аналоги: VitalStim+ VocaSTIM Амплипульс   Аудитория проекта: Лечебные учереждения, реабилитационные центры.</vt:lpstr>
      <vt:lpstr>1.  Обзор рынка аппаратов нейроэлектромиостимуляции  1.1 Определение и назначение комплекса</vt:lpstr>
      <vt:lpstr>1.2 Исследование рынка</vt:lpstr>
      <vt:lpstr>2.1 Архитектура проекта  2.1.1 Плата микроконтроллера и Wi-Fi</vt:lpstr>
      <vt:lpstr>2.1.2 Стоимость компонентов логической части</vt:lpstr>
      <vt:lpstr>2.2 Проектирование реабилитационного комплекса</vt:lpstr>
      <vt:lpstr>2.3 Принцип работы устройства</vt:lpstr>
      <vt:lpstr>2.4 Принцип связи микроконтроллеров</vt:lpstr>
      <vt:lpstr>2.5 Внешний вид макета устройства</vt:lpstr>
      <vt:lpstr>3. Тестирование созданного устройства</vt:lpstr>
      <vt:lpstr>3. Тестирование созданного устройства</vt:lpstr>
      <vt:lpstr>3. Тестирование созданного устройства</vt:lpstr>
      <vt:lpstr>Заключение</vt:lpstr>
      <vt:lpstr>Слайд 15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2020-05-25T08:37:09.000</dcterms:created>
  <dc:creator>Roman Lesovoy</dc:creator>
  <cp:lastModifiedBy>vorel</cp:lastModifiedBy>
  <dcterms:modified xsi:type="dcterms:W3CDTF">2023-07-04T17:44:48.957</dcterms:modified>
  <cp:revision>108</cp:revision>
  <dc:title>SAMSUNG Presentation</dc:title>
  <cp:version>0906.0100.01</cp:version>
</cp:coreProperties>
</file>